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9" r:id="rId2"/>
    <p:sldId id="348" r:id="rId3"/>
    <p:sldId id="372" r:id="rId4"/>
    <p:sldId id="349" r:id="rId5"/>
    <p:sldId id="341" r:id="rId6"/>
    <p:sldId id="342" r:id="rId7"/>
    <p:sldId id="257" r:id="rId8"/>
    <p:sldId id="268" r:id="rId9"/>
    <p:sldId id="337" r:id="rId10"/>
    <p:sldId id="343" r:id="rId11"/>
    <p:sldId id="366" r:id="rId12"/>
    <p:sldId id="352" r:id="rId13"/>
    <p:sldId id="353" r:id="rId14"/>
    <p:sldId id="345" r:id="rId15"/>
    <p:sldId id="260" r:id="rId16"/>
    <p:sldId id="347" r:id="rId17"/>
    <p:sldId id="264" r:id="rId18"/>
    <p:sldId id="259" r:id="rId19"/>
    <p:sldId id="346" r:id="rId20"/>
    <p:sldId id="357" r:id="rId21"/>
    <p:sldId id="354" r:id="rId22"/>
    <p:sldId id="368" r:id="rId23"/>
    <p:sldId id="369" r:id="rId24"/>
    <p:sldId id="356" r:id="rId25"/>
    <p:sldId id="344" r:id="rId26"/>
    <p:sldId id="367" r:id="rId27"/>
    <p:sldId id="355" r:id="rId28"/>
    <p:sldId id="358" r:id="rId29"/>
    <p:sldId id="360" r:id="rId30"/>
    <p:sldId id="370" r:id="rId31"/>
    <p:sldId id="364" r:id="rId32"/>
    <p:sldId id="373" r:id="rId33"/>
    <p:sldId id="371" r:id="rId34"/>
    <p:sldId id="365" r:id="rId35"/>
  </p:sldIdLst>
  <p:sldSz cx="12192000" cy="6858000"/>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512" autoAdjust="0"/>
  </p:normalViewPr>
  <p:slideViewPr>
    <p:cSldViewPr snapToGrid="0">
      <p:cViewPr varScale="1">
        <p:scale>
          <a:sx n="92" d="100"/>
          <a:sy n="92" d="100"/>
        </p:scale>
        <p:origin x="1254" y="90"/>
      </p:cViewPr>
      <p:guideLst/>
    </p:cSldViewPr>
  </p:slideViewPr>
  <p:notesTextViewPr>
    <p:cViewPr>
      <p:scale>
        <a:sx n="1" d="1"/>
        <a:sy n="1" d="1"/>
      </p:scale>
      <p:origin x="0" y="0"/>
    </p:cViewPr>
  </p:notesTextViewPr>
  <p:sorterViewPr>
    <p:cViewPr>
      <p:scale>
        <a:sx n="100" d="100"/>
        <a:sy n="100" d="100"/>
      </p:scale>
      <p:origin x="0" y="-55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6800CA57-F3A4-4E79-8891-AEC84CD5F6D6}" type="datetimeFigureOut">
              <a:rPr lang="it-IT" smtClean="0"/>
              <a:t>29/04/2025</a:t>
            </a:fld>
            <a:endParaRPr lang="it-IT"/>
          </a:p>
        </p:txBody>
      </p:sp>
      <p:sp>
        <p:nvSpPr>
          <p:cNvPr id="4" name="Segnaposto immagine diapositiva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E8297F3-04FB-4134-A85C-15FF32F21D15}" type="slidenum">
              <a:rPr lang="it-IT" smtClean="0"/>
              <a:t>‹N›</a:t>
            </a:fld>
            <a:endParaRPr lang="it-IT"/>
          </a:p>
        </p:txBody>
      </p:sp>
    </p:spTree>
    <p:extLst>
      <p:ext uri="{BB962C8B-B14F-4D97-AF65-F5344CB8AC3E}">
        <p14:creationId xmlns:p14="http://schemas.microsoft.com/office/powerpoint/2010/main" val="374453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Mackinder  morì’ nel 1947, dopo una  vita di studi e di insegnamento accademico. Dal 1910 al 1922  fu deputato al Parlamento inglese e scrisse  saggi  in cui le sue teorie vengono espresse anche in termini  politici e diplomatici,  non puramente scientifici. </a:t>
            </a:r>
          </a:p>
          <a:p>
            <a:r>
              <a:rPr lang="it-IT" dirty="0"/>
              <a:t>Mackinder fece capire a statisti e strateghi che la Prima e la Seconda guerra Mondiale erano il ripetuto tentativo dei popoli germanici dell’Europa centrale  di sottomettere gli Slavi dell’Europa Orientale per ottenere il controllo della Heartland (il cuore della terra, dalla Francia a Vladivostock), che avrebbe permesso di controllare le risorse ed i comportamenti del resto del mondo.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2</a:t>
            </a:fld>
            <a:endParaRPr lang="it-IT"/>
          </a:p>
        </p:txBody>
      </p:sp>
    </p:spTree>
    <p:extLst>
      <p:ext uri="{BB962C8B-B14F-4D97-AF65-F5344CB8AC3E}">
        <p14:creationId xmlns:p14="http://schemas.microsoft.com/office/powerpoint/2010/main" val="270751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25F8-CDC7-6B80-CD27-5F80D1101C7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50512B6-0F99-D77F-F07B-D8C4B5D4F13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74E79B7-2936-0F7F-BE63-2A1610B7DC74}"/>
              </a:ext>
            </a:extLst>
          </p:cNvPr>
          <p:cNvSpPr>
            <a:spLocks noGrp="1"/>
          </p:cNvSpPr>
          <p:nvPr>
            <p:ph type="body" idx="1"/>
          </p:nvPr>
        </p:nvSpPr>
        <p:spPr/>
        <p:txBody>
          <a:bodyPr/>
          <a:lstStyle/>
          <a:p>
            <a:r>
              <a:rPr lang="it-IT" dirty="0"/>
              <a:t>Nell’ottica USA continuare a sprecare risorse contro un nemico così debole non vale più la pena. Ora è piuttosto utile, forse necessario,  aiutare la Russia </a:t>
            </a:r>
          </a:p>
          <a:p>
            <a:r>
              <a:rPr lang="it-IT" dirty="0"/>
              <a:t>a salvare la faccia  ed evitare che si leghi  troppo alla Cina. </a:t>
            </a:r>
          </a:p>
          <a:p>
            <a:endParaRPr lang="it-IT" dirty="0"/>
          </a:p>
        </p:txBody>
      </p:sp>
      <p:sp>
        <p:nvSpPr>
          <p:cNvPr id="4" name="Segnaposto numero diapositiva 3">
            <a:extLst>
              <a:ext uri="{FF2B5EF4-FFF2-40B4-BE49-F238E27FC236}">
                <a16:creationId xmlns:a16="http://schemas.microsoft.com/office/drawing/2014/main" id="{45B8470F-5A8D-520F-AD1B-CCF0E6426A41}"/>
              </a:ext>
            </a:extLst>
          </p:cNvPr>
          <p:cNvSpPr>
            <a:spLocks noGrp="1"/>
          </p:cNvSpPr>
          <p:nvPr>
            <p:ph type="sldNum" sz="quarter" idx="5"/>
          </p:nvPr>
        </p:nvSpPr>
        <p:spPr/>
        <p:txBody>
          <a:bodyPr/>
          <a:lstStyle/>
          <a:p>
            <a:fld id="{9E8297F3-04FB-4134-A85C-15FF32F21D15}" type="slidenum">
              <a:rPr lang="it-IT" smtClean="0"/>
              <a:t>11</a:t>
            </a:fld>
            <a:endParaRPr lang="it-IT"/>
          </a:p>
        </p:txBody>
      </p:sp>
    </p:spTree>
    <p:extLst>
      <p:ext uri="{BB962C8B-B14F-4D97-AF65-F5344CB8AC3E}">
        <p14:creationId xmlns:p14="http://schemas.microsoft.com/office/powerpoint/2010/main" val="32760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Vedere  truppe nord coreane  schierate in Ucraina nel 2024 ha sicuramente  preoccupato  strateghi e statisti</a:t>
            </a:r>
          </a:p>
          <a:p>
            <a:r>
              <a:rPr lang="it-IT" dirty="0"/>
              <a:t> (Il Nord Corea è  la pedina con cui la Cina  compie le mosse che non può o non vuole fare in proprio)</a:t>
            </a:r>
          </a:p>
          <a:p>
            <a:r>
              <a:rPr lang="it-IT" dirty="0"/>
              <a:t>La Cina sta salvando l’economia russa dalla recessione, ma in cambio ha  recentemente ottenuto dai  Russi grandi concessioni minerarie in Siberia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12</a:t>
            </a:fld>
            <a:endParaRPr lang="it-IT"/>
          </a:p>
        </p:txBody>
      </p:sp>
    </p:spTree>
    <p:extLst>
      <p:ext uri="{BB962C8B-B14F-4D97-AF65-F5344CB8AC3E}">
        <p14:creationId xmlns:p14="http://schemas.microsoft.com/office/powerpoint/2010/main" val="4511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potrebbe presto realizzare  la situazione  intollerabile da cui Mackinder ci ha messo in guardia: Russia e Cina alleate per controllare tutto lo </a:t>
            </a:r>
            <a:r>
              <a:rPr lang="it-IT" dirty="0" err="1"/>
              <a:t>heart-land</a:t>
            </a:r>
            <a:r>
              <a:rPr lang="it-IT" dirty="0"/>
              <a:t> e insieme attaccare  l’esterno </a:t>
            </a:r>
          </a:p>
        </p:txBody>
      </p:sp>
      <p:sp>
        <p:nvSpPr>
          <p:cNvPr id="4" name="Segnaposto numero diapositiva 3"/>
          <p:cNvSpPr>
            <a:spLocks noGrp="1"/>
          </p:cNvSpPr>
          <p:nvPr>
            <p:ph type="sldNum" sz="quarter" idx="5"/>
          </p:nvPr>
        </p:nvSpPr>
        <p:spPr/>
        <p:txBody>
          <a:bodyPr/>
          <a:lstStyle/>
          <a:p>
            <a:fld id="{9E8297F3-04FB-4134-A85C-15FF32F21D15}" type="slidenum">
              <a:rPr lang="it-IT" smtClean="0"/>
              <a:t>13</a:t>
            </a:fld>
            <a:endParaRPr lang="it-IT"/>
          </a:p>
        </p:txBody>
      </p:sp>
    </p:spTree>
    <p:extLst>
      <p:ext uri="{BB962C8B-B14F-4D97-AF65-F5344CB8AC3E}">
        <p14:creationId xmlns:p14="http://schemas.microsoft.com/office/powerpoint/2010/main" val="3403993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Tanto più che  il riscaldamento globale sta cambiando la geografia dell’emisfero nord,  perché rende  navigabile tutto l’anno l’Oceano Artico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14</a:t>
            </a:fld>
            <a:endParaRPr lang="it-IT"/>
          </a:p>
        </p:txBody>
      </p:sp>
    </p:spTree>
    <p:extLst>
      <p:ext uri="{BB962C8B-B14F-4D97-AF65-F5344CB8AC3E}">
        <p14:creationId xmlns:p14="http://schemas.microsoft.com/office/powerpoint/2010/main" val="87242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Oggi è più importante per gli USA il controllo delle terre che si affacciano sull’Artico,  fronteggiando direttamente la Russia, per poter controllare </a:t>
            </a:r>
          </a:p>
          <a:p>
            <a:r>
              <a:rPr lang="it-IT" dirty="0"/>
              <a:t>lo sfruttamento delle risorse minerarie presenti sotto i ghiacci, fra cui  il 13% delle risorse petrolifere ancora intatte nel pianeta e il 30% del gas.</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15</a:t>
            </a:fld>
            <a:endParaRPr lang="it-IT"/>
          </a:p>
        </p:txBody>
      </p:sp>
    </p:spTree>
    <p:extLst>
      <p:ext uri="{BB962C8B-B14F-4D97-AF65-F5344CB8AC3E}">
        <p14:creationId xmlns:p14="http://schemas.microsoft.com/office/powerpoint/2010/main" val="4280242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Ed è bene  per gli USA (e il resto del mondo occidentale) raggiungere subito un accordo per il controllo e lo  sfruttamento  congiunto dell’Artico  fra USA, Canada,  Europa e Russia, piuttosto che correre il  rischio che la Russia permetta alla Cina di entrare nel gioco  alla pari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16</a:t>
            </a:fld>
            <a:endParaRPr lang="it-IT"/>
          </a:p>
        </p:txBody>
      </p:sp>
    </p:spTree>
    <p:extLst>
      <p:ext uri="{BB962C8B-B14F-4D97-AF65-F5344CB8AC3E}">
        <p14:creationId xmlns:p14="http://schemas.microsoft.com/office/powerpoint/2010/main" val="3295049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L’Artico inoltre è la via di trasporto più breve fra i paesi  dell’emisfero nord che si affacciano sull’Oceano Pacifico e quelli che si affacciano sull’Oceano Atlantico. Anche per via aerea e  missilistica. </a:t>
            </a:r>
          </a:p>
        </p:txBody>
      </p:sp>
      <p:sp>
        <p:nvSpPr>
          <p:cNvPr id="4" name="Segnaposto numero diapositiva 3"/>
          <p:cNvSpPr>
            <a:spLocks noGrp="1"/>
          </p:cNvSpPr>
          <p:nvPr>
            <p:ph type="sldNum" sz="quarter" idx="5"/>
          </p:nvPr>
        </p:nvSpPr>
        <p:spPr/>
        <p:txBody>
          <a:bodyPr/>
          <a:lstStyle/>
          <a:p>
            <a:fld id="{9E8297F3-04FB-4134-A85C-15FF32F21D15}" type="slidenum">
              <a:rPr lang="it-IT" smtClean="0"/>
              <a:t>17</a:t>
            </a:fld>
            <a:endParaRPr lang="it-IT"/>
          </a:p>
        </p:txBody>
      </p:sp>
    </p:spTree>
    <p:extLst>
      <p:ext uri="{BB962C8B-B14F-4D97-AF65-F5344CB8AC3E}">
        <p14:creationId xmlns:p14="http://schemas.microsoft.com/office/powerpoint/2010/main" val="231102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la Cina il passaggio artico ridurrebbe quasi a metà i tempi  ed i costi di navigazione per l’Europa.  Per questo da 20 anni investe molto sia in operazioni di estrazione e liquefazione di gas nell’Artico, sia in basi per la navigazione</a:t>
            </a:r>
          </a:p>
        </p:txBody>
      </p:sp>
      <p:sp>
        <p:nvSpPr>
          <p:cNvPr id="4" name="Segnaposto numero diapositiva 3"/>
          <p:cNvSpPr>
            <a:spLocks noGrp="1"/>
          </p:cNvSpPr>
          <p:nvPr>
            <p:ph type="sldNum" sz="quarter" idx="5"/>
          </p:nvPr>
        </p:nvSpPr>
        <p:spPr/>
        <p:txBody>
          <a:bodyPr/>
          <a:lstStyle/>
          <a:p>
            <a:fld id="{9E8297F3-04FB-4134-A85C-15FF32F21D15}" type="slidenum">
              <a:rPr lang="it-IT" smtClean="0"/>
              <a:t>18</a:t>
            </a:fld>
            <a:endParaRPr lang="it-IT"/>
          </a:p>
        </p:txBody>
      </p:sp>
    </p:spTree>
    <p:extLst>
      <p:ext uri="{BB962C8B-B14F-4D97-AF65-F5344CB8AC3E}">
        <p14:creationId xmlns:p14="http://schemas.microsoft.com/office/powerpoint/2010/main" val="3580122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Nonostante il declino demografico, la geografia  alterata dal riscaldamento  climatico oggi pare rendere le terre  dell’emisfero nord </a:t>
            </a:r>
          </a:p>
          <a:p>
            <a:r>
              <a:rPr lang="it-IT" dirty="0"/>
              <a:t>ancora più determinanti nella storia  rispetto all’emisfero sud.  La terza guerra mondiale è più probabile che scoppi per il controllo dell’Artico,</a:t>
            </a:r>
          </a:p>
          <a:p>
            <a:r>
              <a:rPr lang="it-IT" dirty="0"/>
              <a:t>piuttosto che per il controllo del Medio Oriente o dell’Ucraina, teatri in cui una Russia ‘amica’ potrebbe avere un ruolo importante di ‘pacificazione</a:t>
            </a:r>
          </a:p>
        </p:txBody>
      </p:sp>
      <p:sp>
        <p:nvSpPr>
          <p:cNvPr id="4" name="Segnaposto numero diapositiva 3"/>
          <p:cNvSpPr>
            <a:spLocks noGrp="1"/>
          </p:cNvSpPr>
          <p:nvPr>
            <p:ph type="sldNum" sz="quarter" idx="5"/>
          </p:nvPr>
        </p:nvSpPr>
        <p:spPr/>
        <p:txBody>
          <a:bodyPr/>
          <a:lstStyle/>
          <a:p>
            <a:fld id="{9E8297F3-04FB-4134-A85C-15FF32F21D15}" type="slidenum">
              <a:rPr lang="it-IT" smtClean="0"/>
              <a:t>19</a:t>
            </a:fld>
            <a:endParaRPr lang="it-IT"/>
          </a:p>
        </p:txBody>
      </p:sp>
    </p:spTree>
    <p:extLst>
      <p:ext uri="{BB962C8B-B14F-4D97-AF65-F5344CB8AC3E}">
        <p14:creationId xmlns:p14="http://schemas.microsoft.com/office/powerpoint/2010/main" val="25480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distacco della Cina dalla Russia ( o viceversa) , è peraltro una costante strategica dell’Occidente.  Si è visto anche durante la Guerra Fredda:  nel  1972 gli USA hanno corteggiato la Cina,  anche se  USA e Cina erano ancora fieramente  nemici in Vietnam ( la guerra finì nel 1975)</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20</a:t>
            </a:fld>
            <a:endParaRPr lang="it-IT"/>
          </a:p>
        </p:txBody>
      </p:sp>
    </p:spTree>
    <p:extLst>
      <p:ext uri="{BB962C8B-B14F-4D97-AF65-F5344CB8AC3E}">
        <p14:creationId xmlns:p14="http://schemas.microsoft.com/office/powerpoint/2010/main" val="117526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1E45C-D179-D165-195F-58C0022FA6A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D399B1B-20DC-58B8-665E-75EC14C186F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E284993-68A2-5189-768A-68EBD26991CA}"/>
              </a:ext>
            </a:extLst>
          </p:cNvPr>
          <p:cNvSpPr>
            <a:spLocks noGrp="1"/>
          </p:cNvSpPr>
          <p:nvPr>
            <p:ph type="body" idx="1"/>
          </p:nvPr>
        </p:nvSpPr>
        <p:spPr/>
        <p:txBody>
          <a:bodyPr/>
          <a:lstStyle/>
          <a:p>
            <a:r>
              <a:rPr lang="it-IT" dirty="0"/>
              <a:t>Mackinder  morì’ nel 1947, dopo una  vita di studi e di insegnamento accademico. Dal 1910 al 1922  fu deputato al Parlamento inglese e scrisse  saggi  in cui le sue teorie vengono espresse anche in termini  politici e diplomatici,  non puramente scientifici. </a:t>
            </a:r>
          </a:p>
          <a:p>
            <a:r>
              <a:rPr lang="it-IT" dirty="0"/>
              <a:t>Mackinder fece capire a statisti e strateghi che la Prima e la Seconda guerra Mondiale erano il ripetuto tentativo dei popoli germanici dell’Europa centrale  di sottomettere gli Slavi dell’Europa Orientale per ottenere il controllo della Heartland (il cuore della terra, dalla Francia a Vladivostock), che avrebbe permesso di controllare le risorse ed i comportamenti del resto del mondo.   </a:t>
            </a:r>
          </a:p>
          <a:p>
            <a:endParaRPr lang="it-IT" dirty="0"/>
          </a:p>
        </p:txBody>
      </p:sp>
      <p:sp>
        <p:nvSpPr>
          <p:cNvPr id="4" name="Segnaposto numero diapositiva 3">
            <a:extLst>
              <a:ext uri="{FF2B5EF4-FFF2-40B4-BE49-F238E27FC236}">
                <a16:creationId xmlns:a16="http://schemas.microsoft.com/office/drawing/2014/main" id="{F4A65BEA-4720-7C55-D977-A8A6BE6E7259}"/>
              </a:ext>
            </a:extLst>
          </p:cNvPr>
          <p:cNvSpPr>
            <a:spLocks noGrp="1"/>
          </p:cNvSpPr>
          <p:nvPr>
            <p:ph type="sldNum" sz="quarter" idx="5"/>
          </p:nvPr>
        </p:nvSpPr>
        <p:spPr/>
        <p:txBody>
          <a:bodyPr/>
          <a:lstStyle/>
          <a:p>
            <a:fld id="{9E8297F3-04FB-4134-A85C-15FF32F21D15}" type="slidenum">
              <a:rPr lang="it-IT" smtClean="0"/>
              <a:t>3</a:t>
            </a:fld>
            <a:endParaRPr lang="it-IT"/>
          </a:p>
        </p:txBody>
      </p:sp>
    </p:spTree>
    <p:extLst>
      <p:ext uri="{BB962C8B-B14F-4D97-AF65-F5344CB8AC3E}">
        <p14:creationId xmlns:p14="http://schemas.microsoft.com/office/powerpoint/2010/main" val="859938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Anche la Russia ha una plurisecolare duplice necessità strategica: controllare non soltanto i territori da cui  la grande pianura russa può venire facilmente attaccata,  in primis l’Europa orientale – si ricordi il tentativo di Napoleone e quello di Hitler -   ma anche i territori  che le danno accesso ai mari  navigabili, cioè il Baltico, la zona di Vladivostock sull’Oceano Pacifico, e le vaste aree attorno al Mar Caspio, al Mar Nero e al Mediterraneo  orientale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21</a:t>
            </a:fld>
            <a:endParaRPr lang="it-IT"/>
          </a:p>
        </p:txBody>
      </p:sp>
    </p:spTree>
    <p:extLst>
      <p:ext uri="{BB962C8B-B14F-4D97-AF65-F5344CB8AC3E}">
        <p14:creationId xmlns:p14="http://schemas.microsoft.com/office/powerpoint/2010/main" val="2512449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 guardiamo al Mediterraneo come i Russi, voltando le spalle ai ghiacci del nord,  la strategia pare ovvia anche a noi</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22</a:t>
            </a:fld>
            <a:endParaRPr lang="it-IT"/>
          </a:p>
        </p:txBody>
      </p:sp>
    </p:spTree>
    <p:extLst>
      <p:ext uri="{BB962C8B-B14F-4D97-AF65-F5344CB8AC3E}">
        <p14:creationId xmlns:p14="http://schemas.microsoft.com/office/powerpoint/2010/main" val="297068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 perché  interessa tanto il Caspio, che è  un piccolo mare chiuso?    La mappa dei giacimenti di gas e petrolio della regione spiega l’importanza del Caspio. </a:t>
            </a:r>
          </a:p>
          <a:p>
            <a:r>
              <a:rPr lang="it-IT" dirty="0"/>
              <a:t>Durante la Seconda guerra mondiale i Russi persero un milione di uomini  nel solo assedio di  Stalingrado. Fu la chiave della guerra: se Stalingrado fosse caduta i nazisti avrebbero avuto  libero accesso al petrolio del mar Caspio che avrebbe alimentato  l’avanzata dei loro autocarri e dei loro carri armati fino a Mosca.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23</a:t>
            </a:fld>
            <a:endParaRPr lang="it-IT"/>
          </a:p>
        </p:txBody>
      </p:sp>
    </p:spTree>
    <p:extLst>
      <p:ext uri="{BB962C8B-B14F-4D97-AF65-F5344CB8AC3E}">
        <p14:creationId xmlns:p14="http://schemas.microsoft.com/office/powerpoint/2010/main" val="2440943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Tutte la autocrazie russe hanno sempre  mandato propri cittadini a stabilirsi  e metter radici nei territori vicini.  La Russia può  così mandare missioni militari a loro ‘protezione’ durante i momenti di crisi,  impedendo la conquista a potenziali nemici.   Un esempio? Oggi in Israele ci sono circa un milione di ebrei russi giunti dopo il collo dell’URSS, in aggiunta ai discendenti  degli ebrei di cittadinanza russa fuggiti dal 1882 al 1949 dall’Europa orientale sotto controllo prima zarista, poi bolscevico.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24</a:t>
            </a:fld>
            <a:endParaRPr lang="it-IT"/>
          </a:p>
        </p:txBody>
      </p:sp>
    </p:spTree>
    <p:extLst>
      <p:ext uri="{BB962C8B-B14F-4D97-AF65-F5344CB8AC3E}">
        <p14:creationId xmlns:p14="http://schemas.microsoft.com/office/powerpoint/2010/main" val="3613286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L’aiuto politico e militare della Russia potrebbe  essere utile all’Occidente  per spegnere il conflitto israeliano-palestinese, alimentato in primis dall’URSS  dal 1967 fino al 1990. E’ significativo  che  gli incontri USA-Russia del 2025 per discutere della fine della guerra in Ucraina si tengano… a Riyad!  </a:t>
            </a:r>
          </a:p>
        </p:txBody>
      </p:sp>
      <p:sp>
        <p:nvSpPr>
          <p:cNvPr id="4" name="Segnaposto numero diapositiva 3"/>
          <p:cNvSpPr>
            <a:spLocks noGrp="1"/>
          </p:cNvSpPr>
          <p:nvPr>
            <p:ph type="sldNum" sz="quarter" idx="5"/>
          </p:nvPr>
        </p:nvSpPr>
        <p:spPr/>
        <p:txBody>
          <a:bodyPr/>
          <a:lstStyle/>
          <a:p>
            <a:fld id="{9E8297F3-04FB-4134-A85C-15FF32F21D15}" type="slidenum">
              <a:rPr lang="it-IT" smtClean="0"/>
              <a:t>25</a:t>
            </a:fld>
            <a:endParaRPr lang="it-IT"/>
          </a:p>
        </p:txBody>
      </p:sp>
    </p:spTree>
    <p:extLst>
      <p:ext uri="{BB962C8B-B14F-4D97-AF65-F5344CB8AC3E}">
        <p14:creationId xmlns:p14="http://schemas.microsoft.com/office/powerpoint/2010/main" val="1483105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2AF1A-E5D2-F0D2-1A75-C01A07B7A2D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0D98A92-4DB6-5F52-5FD4-F8624079AF5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9E194D4-EF02-3569-149F-EDDCC62783D3}"/>
              </a:ext>
            </a:extLst>
          </p:cNvPr>
          <p:cNvSpPr>
            <a:spLocks noGrp="1"/>
          </p:cNvSpPr>
          <p:nvPr>
            <p:ph type="body" idx="1"/>
          </p:nvPr>
        </p:nvSpPr>
        <p:spPr/>
        <p:txBody>
          <a:bodyPr/>
          <a:lstStyle/>
          <a:p>
            <a:r>
              <a:rPr lang="it-IT" dirty="0"/>
              <a:t>Importantissimo è già stato il ruolo della Russia nel soffocare le rivolte della primavera araba e  le successive guerre civili di matrice jihadista,  soprattutto la guerra dell’ISIS.   Dopo aver minacciato  un intervento massiccio in Siria, gli USA di Obama si sono invece fermati ed hanno lasciato fare ai Russi, che hanno agito sia con  spettacolari lanci di missili dal Caspio sia con incursioni aeree dalle  loro basi militari  sulla costa siriana del Mediterraneo. </a:t>
            </a:r>
          </a:p>
        </p:txBody>
      </p:sp>
      <p:sp>
        <p:nvSpPr>
          <p:cNvPr id="4" name="Segnaposto numero diapositiva 3">
            <a:extLst>
              <a:ext uri="{FF2B5EF4-FFF2-40B4-BE49-F238E27FC236}">
                <a16:creationId xmlns:a16="http://schemas.microsoft.com/office/drawing/2014/main" id="{9345EDAD-024A-F9C5-0FC2-F17680948748}"/>
              </a:ext>
            </a:extLst>
          </p:cNvPr>
          <p:cNvSpPr>
            <a:spLocks noGrp="1"/>
          </p:cNvSpPr>
          <p:nvPr>
            <p:ph type="sldNum" sz="quarter" idx="5"/>
          </p:nvPr>
        </p:nvSpPr>
        <p:spPr/>
        <p:txBody>
          <a:bodyPr/>
          <a:lstStyle/>
          <a:p>
            <a:fld id="{9E8297F3-04FB-4134-A85C-15FF32F21D15}" type="slidenum">
              <a:rPr lang="it-IT" smtClean="0"/>
              <a:t>26</a:t>
            </a:fld>
            <a:endParaRPr lang="it-IT"/>
          </a:p>
        </p:txBody>
      </p:sp>
    </p:spTree>
    <p:extLst>
      <p:ext uri="{BB962C8B-B14F-4D97-AF65-F5344CB8AC3E}">
        <p14:creationId xmlns:p14="http://schemas.microsoft.com/office/powerpoint/2010/main" val="2532508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 l’operazione di distacco della Russia dalla Cina  che Trump sta tentando riuscirà,  la Russia  sarà il partner chiave per tener controllare e contenere  l’espansione cinese anche in  Medio Oriente e in Africa </a:t>
            </a:r>
          </a:p>
        </p:txBody>
      </p:sp>
      <p:sp>
        <p:nvSpPr>
          <p:cNvPr id="4" name="Segnaposto numero diapositiva 3"/>
          <p:cNvSpPr>
            <a:spLocks noGrp="1"/>
          </p:cNvSpPr>
          <p:nvPr>
            <p:ph type="sldNum" sz="quarter" idx="5"/>
          </p:nvPr>
        </p:nvSpPr>
        <p:spPr/>
        <p:txBody>
          <a:bodyPr/>
          <a:lstStyle/>
          <a:p>
            <a:fld id="{9E8297F3-04FB-4134-A85C-15FF32F21D15}" type="slidenum">
              <a:rPr lang="it-IT" smtClean="0"/>
              <a:t>27</a:t>
            </a:fld>
            <a:endParaRPr lang="it-IT"/>
          </a:p>
        </p:txBody>
      </p:sp>
    </p:spTree>
    <p:extLst>
      <p:ext uri="{BB962C8B-B14F-4D97-AF65-F5344CB8AC3E}">
        <p14:creationId xmlns:p14="http://schemas.microsoft.com/office/powerpoint/2010/main" val="2998936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Russia sarebbe anche un buon partner  dell’UE  per  controllare  tutto il bacino del Mediterraneo, se le forze della NATO dovessero  subire un taglio drastico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28</a:t>
            </a:fld>
            <a:endParaRPr lang="it-IT"/>
          </a:p>
        </p:txBody>
      </p:sp>
    </p:spTree>
    <p:extLst>
      <p:ext uri="{BB962C8B-B14F-4D97-AF65-F5344CB8AC3E}">
        <p14:creationId xmlns:p14="http://schemas.microsoft.com/office/powerpoint/2010/main" val="3439272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Mackinder  raccomandava  di  evitare  che  o la Russia o la Cina potessero impadronirsi </a:t>
            </a:r>
            <a:r>
              <a:rPr lang="it-IT" b="1" dirty="0"/>
              <a:t>sia</a:t>
            </a:r>
            <a:r>
              <a:rPr lang="it-IT" dirty="0"/>
              <a:t> dell’area pivot, </a:t>
            </a:r>
            <a:r>
              <a:rPr lang="it-IT" b="1" dirty="0"/>
              <a:t>sia</a:t>
            </a:r>
            <a:r>
              <a:rPr lang="it-IT" dirty="0"/>
              <a:t> delle coste e dei mari  d’Eurasia e questo è stato l’obbiettivo di tutta la Guerra Fredda.  Oggi l’obbiettivo è evitare  che Russia e Cina si alleino davvero  e diano origine a una forza economica, tecnologica e demografica soverchiante qualunque altra  possibile alleanza</a:t>
            </a:r>
          </a:p>
          <a:p>
            <a:endParaRPr lang="it-IT" dirty="0"/>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29</a:t>
            </a:fld>
            <a:endParaRPr lang="it-IT"/>
          </a:p>
        </p:txBody>
      </p:sp>
    </p:spTree>
    <p:extLst>
      <p:ext uri="{BB962C8B-B14F-4D97-AF65-F5344CB8AC3E}">
        <p14:creationId xmlns:p14="http://schemas.microsoft.com/office/powerpoint/2010/main" val="2516718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Mackinder non basta. Perché i Russi si allineino stabilmente con l’Occidente occorre un’ideologia comune che ci affratelli, un comune mito di Fondazione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30</a:t>
            </a:fld>
            <a:endParaRPr lang="it-IT"/>
          </a:p>
        </p:txBody>
      </p:sp>
    </p:spTree>
    <p:extLst>
      <p:ext uri="{BB962C8B-B14F-4D97-AF65-F5344CB8AC3E}">
        <p14:creationId xmlns:p14="http://schemas.microsoft.com/office/powerpoint/2010/main" val="48982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saggio  ‘</a:t>
            </a:r>
            <a:r>
              <a:rPr lang="it-IT" i="1" dirty="0"/>
              <a:t>la Libertà delle nazioni</a:t>
            </a:r>
            <a:r>
              <a:rPr lang="it-IT" dirty="0"/>
              <a:t>’ del 1919, durante le negoziazioni alla fine della Prima Guerra Mondiale,  Mackinder  aveva scritto:  </a:t>
            </a:r>
            <a:r>
              <a:rPr lang="it-IT" i="0" dirty="0"/>
              <a:t>‘</a:t>
            </a:r>
            <a:r>
              <a:rPr lang="it-IT" i="1" dirty="0"/>
              <a:t>quando i nostri uomini di stato si troveranno a colloquio con il nemico sconfitto, qualche etereo cherubino  dovrebbe, di tanto in tanto,  sussurrare loro questo motto</a:t>
            </a:r>
            <a:r>
              <a:rPr lang="it-IT" dirty="0"/>
              <a:t>:</a:t>
            </a:r>
          </a:p>
          <a:p>
            <a:r>
              <a:rPr lang="it-IT" i="1" dirty="0"/>
              <a:t>Chi governa l’Europa Orientale comanda il Cuore della Terra, Chi governa il Cuore della Terra comanda l’Isola del Mondo, Chi controlla l’Isola del Mondo controlla il Mondo</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4</a:t>
            </a:fld>
            <a:endParaRPr lang="it-IT"/>
          </a:p>
        </p:txBody>
      </p:sp>
    </p:spTree>
    <p:extLst>
      <p:ext uri="{BB962C8B-B14F-4D97-AF65-F5344CB8AC3E}">
        <p14:creationId xmlns:p14="http://schemas.microsoft.com/office/powerpoint/2010/main" val="2945743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Ma in nome di quale ideologia  l’Occidente può rimanere unito, e legare a sé anche altre nazioni?</a:t>
            </a:r>
          </a:p>
          <a:p>
            <a:r>
              <a:rPr lang="it-IT" dirty="0"/>
              <a:t>Quando la Russia ha invaso l’Ucraina ci siamo detti ‘è un attacco delle autocrazie alle democrazie’</a:t>
            </a:r>
          </a:p>
          <a:p>
            <a:r>
              <a:rPr lang="it-IT" dirty="0"/>
              <a:t>Sembrava funzionare – ha sempre funzionato dalla Seconda Guerra mondiale in poi. </a:t>
            </a:r>
          </a:p>
          <a:p>
            <a:r>
              <a:rPr lang="it-IT" dirty="0"/>
              <a:t>Ma gli elettori americani ci hanno detto (tramite Trump): ‘</a:t>
            </a:r>
            <a:r>
              <a:rPr lang="it-IT" i="1" dirty="0"/>
              <a:t>che razza di ideologia democratica è mai quella che viene usata per sostenere che NOI siamo i cattivi, </a:t>
            </a:r>
          </a:p>
          <a:p>
            <a:r>
              <a:rPr lang="it-IT" i="1" dirty="0"/>
              <a:t>che NOI dobbiamo far penitenza e autodistruggerci,   ma nel frattempo dobbiamo continuare  a sostenere lo sviluppo economico di tutti e  provvedere alla difesa </a:t>
            </a:r>
          </a:p>
          <a:p>
            <a:r>
              <a:rPr lang="it-IT" i="1" dirty="0"/>
              <a:t>anche di chi ci critica e ci mina dall’interno?’ </a:t>
            </a:r>
          </a:p>
        </p:txBody>
      </p:sp>
      <p:sp>
        <p:nvSpPr>
          <p:cNvPr id="4" name="Segnaposto numero diapositiva 3"/>
          <p:cNvSpPr>
            <a:spLocks noGrp="1"/>
          </p:cNvSpPr>
          <p:nvPr>
            <p:ph type="sldNum" sz="quarter" idx="5"/>
          </p:nvPr>
        </p:nvSpPr>
        <p:spPr/>
        <p:txBody>
          <a:bodyPr/>
          <a:lstStyle/>
          <a:p>
            <a:fld id="{9E8297F3-04FB-4134-A85C-15FF32F21D15}" type="slidenum">
              <a:rPr lang="it-IT" smtClean="0"/>
              <a:t>31</a:t>
            </a:fld>
            <a:endParaRPr lang="it-IT"/>
          </a:p>
        </p:txBody>
      </p:sp>
    </p:spTree>
    <p:extLst>
      <p:ext uri="{BB962C8B-B14F-4D97-AF65-F5344CB8AC3E}">
        <p14:creationId xmlns:p14="http://schemas.microsoft.com/office/powerpoint/2010/main" val="1199090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11E30-2AE2-B263-D6EF-D32FC2F82B2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49129DD-D4D3-A162-F657-ABBFB9FCE4A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1382167-5109-92DE-0B34-5B0A66377106}"/>
              </a:ext>
            </a:extLst>
          </p:cNvPr>
          <p:cNvSpPr>
            <a:spLocks noGrp="1"/>
          </p:cNvSpPr>
          <p:nvPr>
            <p:ph type="body" idx="1"/>
          </p:nvPr>
        </p:nvSpPr>
        <p:spPr/>
        <p:txBody>
          <a:bodyPr/>
          <a:lstStyle/>
          <a:p>
            <a:r>
              <a:rPr lang="it-IT" dirty="0"/>
              <a:t> Ma in nome di quale ideologia  l’Occidente può rimanere unito, e legare a sé anche altre nazioni?</a:t>
            </a:r>
          </a:p>
          <a:p>
            <a:r>
              <a:rPr lang="it-IT" dirty="0"/>
              <a:t>Quando la Russia ha invaso l’Ucraina ci siamo detti ‘è un attacco delle autocrazie alle democrazie’</a:t>
            </a:r>
          </a:p>
          <a:p>
            <a:r>
              <a:rPr lang="it-IT" dirty="0"/>
              <a:t>Sembrava funzionare – ha sempre funzionato dalla Seconda Guerra mondiale in poi. </a:t>
            </a:r>
          </a:p>
          <a:p>
            <a:r>
              <a:rPr lang="it-IT" dirty="0"/>
              <a:t>Ma gli elettori americani ci hanno detto (tramite Trump): ‘</a:t>
            </a:r>
            <a:r>
              <a:rPr lang="it-IT" i="1" dirty="0"/>
              <a:t>che razza di ideologia democratica è mai quella che viene usata per sostenere che NOI siamo i cattivi, </a:t>
            </a:r>
          </a:p>
          <a:p>
            <a:r>
              <a:rPr lang="it-IT" i="1" dirty="0"/>
              <a:t>che NOI dobbiamo far penitenza e autodistruggerci,   ma nel frattempo dobbiamo continuare  a sostenere lo sviluppo economico di tutti e  provvedere alla difesa </a:t>
            </a:r>
          </a:p>
          <a:p>
            <a:r>
              <a:rPr lang="it-IT" i="1" dirty="0"/>
              <a:t>anche di chi ci critica e ci mina dall’interno?’ </a:t>
            </a:r>
          </a:p>
        </p:txBody>
      </p:sp>
      <p:sp>
        <p:nvSpPr>
          <p:cNvPr id="4" name="Segnaposto numero diapositiva 3">
            <a:extLst>
              <a:ext uri="{FF2B5EF4-FFF2-40B4-BE49-F238E27FC236}">
                <a16:creationId xmlns:a16="http://schemas.microsoft.com/office/drawing/2014/main" id="{1076A1D1-E639-3A08-09A1-4E0980D946EB}"/>
              </a:ext>
            </a:extLst>
          </p:cNvPr>
          <p:cNvSpPr>
            <a:spLocks noGrp="1"/>
          </p:cNvSpPr>
          <p:nvPr>
            <p:ph type="sldNum" sz="quarter" idx="5"/>
          </p:nvPr>
        </p:nvSpPr>
        <p:spPr/>
        <p:txBody>
          <a:bodyPr/>
          <a:lstStyle/>
          <a:p>
            <a:fld id="{9E8297F3-04FB-4134-A85C-15FF32F21D15}" type="slidenum">
              <a:rPr lang="it-IT" smtClean="0"/>
              <a:t>32</a:t>
            </a:fld>
            <a:endParaRPr lang="it-IT"/>
          </a:p>
        </p:txBody>
      </p:sp>
    </p:spTree>
    <p:extLst>
      <p:ext uri="{BB962C8B-B14F-4D97-AF65-F5344CB8AC3E}">
        <p14:creationId xmlns:p14="http://schemas.microsoft.com/office/powerpoint/2010/main" val="2866594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problema si era già posto alla fine della Guerra fredda quando ci si interrogava sulla ‘fine della storia’ ,  che pareva la fine di ogni competizione ideologica, più che la fine di altri tipi di competizione.  L’Occidente si convinse che la democrazia occidentale  sarebbe stata rapidamente abbracciata dal mondo intero. </a:t>
            </a:r>
          </a:p>
          <a:p>
            <a:r>
              <a:rPr lang="it-IT" dirty="0"/>
              <a:t>Ma come far sentire tutti fratelli in uno sforzo comune per  pensare, progettare, costruire un mondo migliore per tutti? </a:t>
            </a:r>
          </a:p>
          <a:p>
            <a:r>
              <a:rPr lang="it-IT" dirty="0"/>
              <a:t> L’amministrazione  Clinton puntò sulla comune necessità di ‘salvare il pianeta’</a:t>
            </a:r>
          </a:p>
          <a:p>
            <a:r>
              <a:rPr lang="it-IT" dirty="0"/>
              <a:t> Il vice presidente Al Gore dedicò le sue energie dal1992 in poi  a sviluppare l’ideologia ecologista e i progetti di presunto ‘salvataggio’ </a:t>
            </a:r>
          </a:p>
          <a:p>
            <a:r>
              <a:rPr lang="it-IT" dirty="0"/>
              <a:t>Poi la presidenza Obama puntò di più sull’ideologia dell’integrazione razziale, culturale e di genere</a:t>
            </a:r>
          </a:p>
          <a:p>
            <a:r>
              <a:rPr lang="it-IT" dirty="0"/>
              <a:t>L’ideologia ecologica planetaria divenne appannaggio di un’Unione Europea che non  era riuscita a mettersi d’accordo </a:t>
            </a:r>
          </a:p>
          <a:p>
            <a:r>
              <a:rPr lang="it-IT" dirty="0"/>
              <a:t>su un comune mito storico di fondazione, dopo lunghe discussioni fra i sostenitori delle comuni radici ebraico-cristiane e quelli dei diritti dell’uomo e del cittadino propugnati dalla Rivoluzione francese.  </a:t>
            </a:r>
          </a:p>
        </p:txBody>
      </p:sp>
      <p:sp>
        <p:nvSpPr>
          <p:cNvPr id="4" name="Segnaposto numero diapositiva 3"/>
          <p:cNvSpPr>
            <a:spLocks noGrp="1"/>
          </p:cNvSpPr>
          <p:nvPr>
            <p:ph type="sldNum" sz="quarter" idx="5"/>
          </p:nvPr>
        </p:nvSpPr>
        <p:spPr/>
        <p:txBody>
          <a:bodyPr/>
          <a:lstStyle/>
          <a:p>
            <a:fld id="{9E8297F3-04FB-4134-A85C-15FF32F21D15}" type="slidenum">
              <a:rPr lang="it-IT" smtClean="0"/>
              <a:t>33</a:t>
            </a:fld>
            <a:endParaRPr lang="it-IT"/>
          </a:p>
        </p:txBody>
      </p:sp>
    </p:spTree>
    <p:extLst>
      <p:ext uri="{BB962C8B-B14F-4D97-AF65-F5344CB8AC3E}">
        <p14:creationId xmlns:p14="http://schemas.microsoft.com/office/powerpoint/2010/main" val="505783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Questa è la sfida  che stiamo affrontando  e che non  può risolvere la  sola politica.</a:t>
            </a:r>
          </a:p>
          <a:p>
            <a:r>
              <a:rPr lang="it-IT" dirty="0"/>
              <a:t>Quando ci saremo chiarite le idee,  dovremo riformare di conseguenza tutte le istituzioni sovranazionali create per gestire  la Guerra Fredda </a:t>
            </a:r>
          </a:p>
          <a:p>
            <a:r>
              <a:rPr lang="it-IT" dirty="0"/>
              <a:t>e la successiva (apparente) vittoria finale delle democrazie: ONU, WTO,  NATO,  Unione </a:t>
            </a:r>
            <a:r>
              <a:rPr lang="it-IT"/>
              <a:t>Europea.   Ci </a:t>
            </a:r>
            <a:r>
              <a:rPr lang="it-IT" dirty="0"/>
              <a:t>aspetta un periodo di grande frastuono</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34</a:t>
            </a:fld>
            <a:endParaRPr lang="it-IT"/>
          </a:p>
        </p:txBody>
      </p:sp>
    </p:spTree>
    <p:extLst>
      <p:ext uri="{BB962C8B-B14F-4D97-AF65-F5344CB8AC3E}">
        <p14:creationId xmlns:p14="http://schemas.microsoft.com/office/powerpoint/2010/main" val="193100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D31DB-EA19-8B0E-0897-0E8A0C3BF3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4B232F0-BB14-5822-9CEC-20F48C3F64B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007AFB2-590E-5508-1278-4ABED3C599B9}"/>
              </a:ext>
            </a:extLst>
          </p:cNvPr>
          <p:cNvSpPr>
            <a:spLocks noGrp="1"/>
          </p:cNvSpPr>
          <p:nvPr>
            <p:ph type="body" idx="1"/>
          </p:nvPr>
        </p:nvSpPr>
        <p:spPr/>
        <p:txBody>
          <a:bodyPr/>
          <a:lstStyle/>
          <a:p>
            <a:r>
              <a:rPr lang="it-IT" dirty="0"/>
              <a:t>Ma in Italia (e in generale nei paesi cattolici) questa visione è ancora largamente rifiutata. La nostra cultura storica e politica è ancora dominata da visioni ideologiche  e moralistiche dell’origine e dell’evoluzione degli eventi: da un lato dall’idealismo di Benedetto Croce e Giovanni Gentile, dall’altro dalle ideologie ecumeniche cattoliche e  marxiste. </a:t>
            </a:r>
          </a:p>
          <a:p>
            <a:r>
              <a:rPr lang="it-IT" dirty="0"/>
              <a:t> </a:t>
            </a:r>
          </a:p>
          <a:p>
            <a:endParaRPr lang="it-IT" dirty="0"/>
          </a:p>
        </p:txBody>
      </p:sp>
      <p:sp>
        <p:nvSpPr>
          <p:cNvPr id="4" name="Segnaposto numero diapositiva 3">
            <a:extLst>
              <a:ext uri="{FF2B5EF4-FFF2-40B4-BE49-F238E27FC236}">
                <a16:creationId xmlns:a16="http://schemas.microsoft.com/office/drawing/2014/main" id="{4A3C4BEE-D491-570C-6F95-DC85567B83F8}"/>
              </a:ext>
            </a:extLst>
          </p:cNvPr>
          <p:cNvSpPr>
            <a:spLocks noGrp="1"/>
          </p:cNvSpPr>
          <p:nvPr>
            <p:ph type="sldNum" sz="quarter" idx="5"/>
          </p:nvPr>
        </p:nvSpPr>
        <p:spPr/>
        <p:txBody>
          <a:bodyPr/>
          <a:lstStyle/>
          <a:p>
            <a:fld id="{9E8297F3-04FB-4134-A85C-15FF32F21D15}" type="slidenum">
              <a:rPr lang="it-IT" smtClean="0"/>
              <a:t>5</a:t>
            </a:fld>
            <a:endParaRPr lang="it-IT"/>
          </a:p>
        </p:txBody>
      </p:sp>
    </p:spTree>
    <p:extLst>
      <p:ext uri="{BB962C8B-B14F-4D97-AF65-F5344CB8AC3E}">
        <p14:creationId xmlns:p14="http://schemas.microsoft.com/office/powerpoint/2010/main" val="12051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Mackinder  è considerato un </a:t>
            </a:r>
            <a:r>
              <a:rPr lang="it-IT" b="1" dirty="0"/>
              <a:t>‘tecnico</a:t>
            </a:r>
            <a:r>
              <a:rPr lang="it-IT" dirty="0"/>
              <a:t>’, come tale è occasionalmente studiato nelle accademie militari per capire che strategia di difesa/attacco occorre sviluppare nelle aree del mondo che circondano la potenza territoriale del cuore di Eurasia.  </a:t>
            </a:r>
          </a:p>
        </p:txBody>
      </p:sp>
      <p:sp>
        <p:nvSpPr>
          <p:cNvPr id="4" name="Segnaposto numero diapositiva 3"/>
          <p:cNvSpPr>
            <a:spLocks noGrp="1"/>
          </p:cNvSpPr>
          <p:nvPr>
            <p:ph type="sldNum" sz="quarter" idx="5"/>
          </p:nvPr>
        </p:nvSpPr>
        <p:spPr/>
        <p:txBody>
          <a:bodyPr/>
          <a:lstStyle/>
          <a:p>
            <a:fld id="{9E8297F3-04FB-4134-A85C-15FF32F21D15}" type="slidenum">
              <a:rPr lang="it-IT" smtClean="0"/>
              <a:t>6</a:t>
            </a:fld>
            <a:endParaRPr lang="it-IT"/>
          </a:p>
        </p:txBody>
      </p:sp>
    </p:spTree>
    <p:extLst>
      <p:ext uri="{BB962C8B-B14F-4D97-AF65-F5344CB8AC3E}">
        <p14:creationId xmlns:p14="http://schemas.microsoft.com/office/powerpoint/2010/main" val="210161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 l’idea di Mackinder che  il perno della storia del mondo e del suo equilibrio  sia il cuore continentale di Eurasia è considerata per lo meno obsoleta, </a:t>
            </a:r>
            <a:br>
              <a:rPr lang="it-IT" dirty="0"/>
            </a:br>
            <a:r>
              <a:rPr lang="it-IT" dirty="0"/>
              <a:t>tanto più dopo la fine della Guerra Fredda.  </a:t>
            </a:r>
            <a:br>
              <a:rPr lang="it-IT" dirty="0"/>
            </a:br>
            <a:r>
              <a:rPr lang="it-IT" dirty="0"/>
              <a:t>‘Ora la dominazione dei cieli  è  elemento chiave per l’egemonia militare e commerciale; la nostra prospettiva di sviluppo va oltre l’atmosfera, nello spazio.</a:t>
            </a:r>
          </a:p>
          <a:p>
            <a:r>
              <a:rPr lang="it-IT" dirty="0"/>
              <a:t>Per questo è necessaria la cooperazione globale. Questa è la saggezza comune</a:t>
            </a:r>
            <a:r>
              <a:rPr lang="it-IT" b="1" dirty="0"/>
              <a:t>.  Ma è proprio vero? Gli eventi degli ultimi 20 anni e le scelte dell’elettorato americano ci dicono che le teorie di Mackinder sono ancora del tutto valide e attuali. </a:t>
            </a:r>
          </a:p>
          <a:p>
            <a:endParaRPr lang="it-IT" b="1" dirty="0"/>
          </a:p>
          <a:p>
            <a:endParaRPr lang="it-IT" b="1" dirty="0"/>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7</a:t>
            </a:fld>
            <a:endParaRPr lang="it-IT"/>
          </a:p>
        </p:txBody>
      </p:sp>
    </p:spTree>
    <p:extLst>
      <p:ext uri="{BB962C8B-B14F-4D97-AF65-F5344CB8AC3E}">
        <p14:creationId xmlns:p14="http://schemas.microsoft.com/office/powerpoint/2010/main" val="216518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Oggi per gli Stati Uniti, egemoni mondiali, proprio come ieri per l’egemone Impero britannico  o per qualunque altro egemone globale, </a:t>
            </a:r>
            <a:r>
              <a:rPr lang="it-IT" b="1" dirty="0"/>
              <a:t>il primo imperativo è prevenire  lo sviluppo di una potenza certamente superiore alla propria</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8</a:t>
            </a:fld>
            <a:endParaRPr lang="it-IT"/>
          </a:p>
        </p:txBody>
      </p:sp>
    </p:spTree>
    <p:extLst>
      <p:ext uri="{BB962C8B-B14F-4D97-AF65-F5344CB8AC3E}">
        <p14:creationId xmlns:p14="http://schemas.microsoft.com/office/powerpoint/2010/main" val="3004469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Oggi come ieri,  una potenza davvero invincibile potrebbe essere costituita  o dalla  conquista  dell’Europa  orientale  e centrale da parte dei Russi, </a:t>
            </a:r>
          </a:p>
          <a:p>
            <a:r>
              <a:rPr lang="it-IT" dirty="0"/>
              <a:t>o da una stretta alleanza  economica e militare fra la  Russia  - il paese più esteso del mondo e il più ricco di risorse minerarie - e la Cina- il paese più  popoloso e più laborioso al mondo,  con confini saldamente protetti da deserti e montagne.  </a:t>
            </a:r>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9</a:t>
            </a:fld>
            <a:endParaRPr lang="it-IT"/>
          </a:p>
        </p:txBody>
      </p:sp>
    </p:spTree>
    <p:extLst>
      <p:ext uri="{BB962C8B-B14F-4D97-AF65-F5344CB8AC3E}">
        <p14:creationId xmlns:p14="http://schemas.microsoft.com/office/powerpoint/2010/main" val="2752391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 in tre anni di guerra la Russia non è riuscita a prendersi l’Ucraina! Glielo ha impedito il sostegno della NATO e degli Stati Uniti all’Ucraina,  soprattutto l’utilizzo del sistema satellitare americano, direttamente connesso con i sistemi di puntamento dei missili HIMARS.  Si è dimostrato che la Russia  non è più una grande potenza, se non riesce a prendere l’Ucraina.  La Russia ha già perso, ma deve salvare non soltanto la faccia, ma tutto il salvabile del suo secolare ruolo egemone nel bacino del Mar Nero e del Caspio. </a:t>
            </a:r>
          </a:p>
          <a:p>
            <a:endParaRPr lang="it-IT" dirty="0"/>
          </a:p>
          <a:p>
            <a:endParaRPr lang="it-IT" dirty="0"/>
          </a:p>
        </p:txBody>
      </p:sp>
      <p:sp>
        <p:nvSpPr>
          <p:cNvPr id="4" name="Segnaposto numero diapositiva 3"/>
          <p:cNvSpPr>
            <a:spLocks noGrp="1"/>
          </p:cNvSpPr>
          <p:nvPr>
            <p:ph type="sldNum" sz="quarter" idx="5"/>
          </p:nvPr>
        </p:nvSpPr>
        <p:spPr/>
        <p:txBody>
          <a:bodyPr/>
          <a:lstStyle/>
          <a:p>
            <a:fld id="{9E8297F3-04FB-4134-A85C-15FF32F21D15}" type="slidenum">
              <a:rPr lang="it-IT" smtClean="0"/>
              <a:t>10</a:t>
            </a:fld>
            <a:endParaRPr lang="it-IT"/>
          </a:p>
        </p:txBody>
      </p:sp>
    </p:spTree>
    <p:extLst>
      <p:ext uri="{BB962C8B-B14F-4D97-AF65-F5344CB8AC3E}">
        <p14:creationId xmlns:p14="http://schemas.microsoft.com/office/powerpoint/2010/main" val="324954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97DF3D-AD03-CAA7-85D6-7871F7A768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0476344-15A9-5B52-2EF4-2BE166BA38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A82F537-D2A7-9DF9-D38C-E36DD90D2573}"/>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5" name="Segnaposto piè di pagina 4">
            <a:extLst>
              <a:ext uri="{FF2B5EF4-FFF2-40B4-BE49-F238E27FC236}">
                <a16:creationId xmlns:a16="http://schemas.microsoft.com/office/drawing/2014/main" id="{F5E7A46D-5063-4A30-9AA3-8007E19E4B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B833BF-AD86-D73F-E552-01EA53BED0B1}"/>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344531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13C955-3EDB-7FFC-240B-DDCCC8AFCE5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E30754F-9BD3-C216-75F7-398E0FF3E66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B8070F-72E1-3074-FE15-C42DDEEF3AE0}"/>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5" name="Segnaposto piè di pagina 4">
            <a:extLst>
              <a:ext uri="{FF2B5EF4-FFF2-40B4-BE49-F238E27FC236}">
                <a16:creationId xmlns:a16="http://schemas.microsoft.com/office/drawing/2014/main" id="{A3A1399B-8BB6-DC04-8191-E3E077C1D5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5AF7851-EBCD-D8F4-77DE-8E831094BCA9}"/>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376589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A05A51B-0F19-8F05-94C1-D7B3611CB4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04D64D5-A303-10C4-66DD-7CD42E24884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E8A378-B4A1-6CF2-88F0-25D1CC66B0E3}"/>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5" name="Segnaposto piè di pagina 4">
            <a:extLst>
              <a:ext uri="{FF2B5EF4-FFF2-40B4-BE49-F238E27FC236}">
                <a16:creationId xmlns:a16="http://schemas.microsoft.com/office/drawing/2014/main" id="{372261D7-6919-A06A-42DB-DF84048755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3AD5F6-6A12-3D55-FFC6-2C165C147CF6}"/>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132185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2A87E-8A5E-0ECD-B1A3-000436E0A0E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9733C6-00CA-3EA8-7FBF-44560446703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8C58AFC-19A2-DFF9-3382-6E7CEB294806}"/>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5" name="Segnaposto piè di pagina 4">
            <a:extLst>
              <a:ext uri="{FF2B5EF4-FFF2-40B4-BE49-F238E27FC236}">
                <a16:creationId xmlns:a16="http://schemas.microsoft.com/office/drawing/2014/main" id="{80245394-265E-3C3C-41EC-4C24BEBAF1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FCE2697-AB67-D559-C74C-AE7FA50D2FCA}"/>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406659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5107BF-8324-1410-F4CA-6679746E5E7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129BA68-B3E4-BAA5-ADE0-3C998C936C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01EB65F-D991-07A7-B72B-CC4C21ABDD79}"/>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5" name="Segnaposto piè di pagina 4">
            <a:extLst>
              <a:ext uri="{FF2B5EF4-FFF2-40B4-BE49-F238E27FC236}">
                <a16:creationId xmlns:a16="http://schemas.microsoft.com/office/drawing/2014/main" id="{57D1FC88-3821-444B-77BA-62071C8BE8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6555FA-E67A-FAF2-221E-AB44637D68A0}"/>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168438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819186-D5D9-0B1C-8278-6997282A284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CE540E1-1ECC-14B4-3CFE-8E8A86389AC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C27BBF0-CA0C-4679-3C28-4CBCFD3F734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8F73481-EC41-CD42-5877-5039BA97AE2C}"/>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6" name="Segnaposto piè di pagina 5">
            <a:extLst>
              <a:ext uri="{FF2B5EF4-FFF2-40B4-BE49-F238E27FC236}">
                <a16:creationId xmlns:a16="http://schemas.microsoft.com/office/drawing/2014/main" id="{20C00473-FD2A-E249-8CF7-0564642223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53BB2B-392D-098C-E78E-61037EFECB62}"/>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289742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D08543-9C88-38B6-11FA-ADF16DD7CAC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204009-C0D0-5BBD-3B9C-9E44473D1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5C71FD8-90CE-8B6A-FDA1-23379FFB12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5571BF6-8728-555F-04C8-3FAF53E6A5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EB7C6EE-E86F-3457-B60A-C229E336E74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F4ABEB7-1972-0D43-D837-D25D53EE7C06}"/>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8" name="Segnaposto piè di pagina 7">
            <a:extLst>
              <a:ext uri="{FF2B5EF4-FFF2-40B4-BE49-F238E27FC236}">
                <a16:creationId xmlns:a16="http://schemas.microsoft.com/office/drawing/2014/main" id="{E1C88EB3-7D5D-FB98-C84E-B59C3EEB4E2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B8187B5-580F-71FD-ED0D-B88209852637}"/>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298204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D8F696-D30C-5215-B2A8-DB36D1B46AC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1B9472D-D4F4-238E-4C8C-16E862130A7D}"/>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4" name="Segnaposto piè di pagina 3">
            <a:extLst>
              <a:ext uri="{FF2B5EF4-FFF2-40B4-BE49-F238E27FC236}">
                <a16:creationId xmlns:a16="http://schemas.microsoft.com/office/drawing/2014/main" id="{9BB0059D-8444-6786-83DF-9361C1E8FBB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ABAA333-C7F3-B989-6FF9-2C29F8DD33D6}"/>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280271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B5CA64-0FE5-28EF-2BF1-362E5E7A5CAE}"/>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3" name="Segnaposto piè di pagina 2">
            <a:extLst>
              <a:ext uri="{FF2B5EF4-FFF2-40B4-BE49-F238E27FC236}">
                <a16:creationId xmlns:a16="http://schemas.microsoft.com/office/drawing/2014/main" id="{0E22B7E7-81DB-65DF-A6D9-FC23D8476E0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AABA600-A884-2312-2890-46F34D53CE63}"/>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225160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3A44FE-3AF9-5C86-A15F-C3904F99299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5327310-EDBA-FEE6-84CF-0884A00ACF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F18350B-46C9-46BF-C990-5BDE12449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60E2B48-B4D7-A389-86FA-8384DC864A47}"/>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6" name="Segnaposto piè di pagina 5">
            <a:extLst>
              <a:ext uri="{FF2B5EF4-FFF2-40B4-BE49-F238E27FC236}">
                <a16:creationId xmlns:a16="http://schemas.microsoft.com/office/drawing/2014/main" id="{ACDA8576-66F7-6A09-26A9-4227EAEBB0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612CCF2-F615-5DE1-EA46-48BD75DE3CAF}"/>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58263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7B7E8-0242-9C5B-5A32-2E06F51CC80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38900E5-7FE9-5936-9B10-9FDA19A57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B5908A4-4E74-A6A2-1235-1DA203B75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5F007E6-D897-0584-2A40-72A06962D76C}"/>
              </a:ext>
            </a:extLst>
          </p:cNvPr>
          <p:cNvSpPr>
            <a:spLocks noGrp="1"/>
          </p:cNvSpPr>
          <p:nvPr>
            <p:ph type="dt" sz="half" idx="10"/>
          </p:nvPr>
        </p:nvSpPr>
        <p:spPr/>
        <p:txBody>
          <a:bodyPr/>
          <a:lstStyle/>
          <a:p>
            <a:fld id="{B67FD4C4-9B0F-4806-B237-FDD9C6D86BAA}" type="datetimeFigureOut">
              <a:rPr lang="it-IT" smtClean="0"/>
              <a:t>29/04/2025</a:t>
            </a:fld>
            <a:endParaRPr lang="it-IT"/>
          </a:p>
        </p:txBody>
      </p:sp>
      <p:sp>
        <p:nvSpPr>
          <p:cNvPr id="6" name="Segnaposto piè di pagina 5">
            <a:extLst>
              <a:ext uri="{FF2B5EF4-FFF2-40B4-BE49-F238E27FC236}">
                <a16:creationId xmlns:a16="http://schemas.microsoft.com/office/drawing/2014/main" id="{5EED4F91-DE82-8C3A-DFD0-1BFF4BDB40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7B37CD-C1D4-F975-E46C-99B0CF82062A}"/>
              </a:ext>
            </a:extLst>
          </p:cNvPr>
          <p:cNvSpPr>
            <a:spLocks noGrp="1"/>
          </p:cNvSpPr>
          <p:nvPr>
            <p:ph type="sldNum" sz="quarter" idx="12"/>
          </p:nvPr>
        </p:nvSpPr>
        <p:spPr/>
        <p:txBody>
          <a:bodyPr/>
          <a:lstStyle/>
          <a:p>
            <a:fld id="{20A4B7EC-0D9A-4E7D-8A43-55E085B98DE5}" type="slidenum">
              <a:rPr lang="it-IT" smtClean="0"/>
              <a:t>‹N›</a:t>
            </a:fld>
            <a:endParaRPr lang="it-IT"/>
          </a:p>
        </p:txBody>
      </p:sp>
    </p:spTree>
    <p:extLst>
      <p:ext uri="{BB962C8B-B14F-4D97-AF65-F5344CB8AC3E}">
        <p14:creationId xmlns:p14="http://schemas.microsoft.com/office/powerpoint/2010/main" val="238010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15EB1F5-3C2D-B231-1A10-E1D10BFBE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6793742-00F9-BE39-E665-1AC0D121A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2333DF-CF2F-2147-34B8-911FA4DA4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7FD4C4-9B0F-4806-B237-FDD9C6D86BAA}" type="datetimeFigureOut">
              <a:rPr lang="it-IT" smtClean="0"/>
              <a:t>29/04/2025</a:t>
            </a:fld>
            <a:endParaRPr lang="it-IT"/>
          </a:p>
        </p:txBody>
      </p:sp>
      <p:sp>
        <p:nvSpPr>
          <p:cNvPr id="5" name="Segnaposto piè di pagina 4">
            <a:extLst>
              <a:ext uri="{FF2B5EF4-FFF2-40B4-BE49-F238E27FC236}">
                <a16:creationId xmlns:a16="http://schemas.microsoft.com/office/drawing/2014/main" id="{1D938D81-A907-F005-5050-B3BBC19E9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A10AE303-4DDB-8313-1A03-D5B5CC71C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A4B7EC-0D9A-4E7D-8A43-55E085B98DE5}" type="slidenum">
              <a:rPr lang="it-IT" smtClean="0"/>
              <a:t>‹N›</a:t>
            </a:fld>
            <a:endParaRPr lang="it-IT"/>
          </a:p>
        </p:txBody>
      </p:sp>
    </p:spTree>
    <p:extLst>
      <p:ext uri="{BB962C8B-B14F-4D97-AF65-F5344CB8AC3E}">
        <p14:creationId xmlns:p14="http://schemas.microsoft.com/office/powerpoint/2010/main" val="3923718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919700-48CC-0C8A-2A9A-13F781BC0459}"/>
              </a:ext>
            </a:extLst>
          </p:cNvPr>
          <p:cNvSpPr>
            <a:spLocks noGrp="1"/>
          </p:cNvSpPr>
          <p:nvPr>
            <p:ph type="ctrTitle"/>
          </p:nvPr>
        </p:nvSpPr>
        <p:spPr>
          <a:xfrm>
            <a:off x="2257778" y="5339643"/>
            <a:ext cx="8410222" cy="1072446"/>
          </a:xfrm>
        </p:spPr>
        <p:txBody>
          <a:bodyPr>
            <a:normAutofit fontScale="90000"/>
          </a:bodyPr>
          <a:lstStyle/>
          <a:p>
            <a:r>
              <a:rPr lang="it-IT" sz="4000" b="1" dirty="0">
                <a:solidFill>
                  <a:srgbClr val="FF0000"/>
                </a:solidFill>
                <a:latin typeface="Century Gothic" panose="020B0502020202020204" pitchFamily="34" charset="0"/>
              </a:rPr>
              <a:t>La presenza di Mackinder </a:t>
            </a:r>
            <a:br>
              <a:rPr lang="it-IT" sz="4000" b="1" dirty="0">
                <a:solidFill>
                  <a:srgbClr val="FF0000"/>
                </a:solidFill>
                <a:latin typeface="Century Gothic" panose="020B0502020202020204" pitchFamily="34" charset="0"/>
              </a:rPr>
            </a:br>
            <a:r>
              <a:rPr lang="it-IT" sz="4000" b="1" dirty="0">
                <a:solidFill>
                  <a:srgbClr val="FF0000"/>
                </a:solidFill>
                <a:latin typeface="Century Gothic" panose="020B0502020202020204" pitchFamily="34" charset="0"/>
              </a:rPr>
              <a:t>nel pensiero strategico odierno</a:t>
            </a:r>
          </a:p>
        </p:txBody>
      </p:sp>
      <p:pic>
        <p:nvPicPr>
          <p:cNvPr id="4" name="Immagine 3" descr="Immagine che contiene testo, mappa, illustrazione&#10;&#10;Il contenuto generato dall'IA potrebbe non essere corretto.">
            <a:extLst>
              <a:ext uri="{FF2B5EF4-FFF2-40B4-BE49-F238E27FC236}">
                <a16:creationId xmlns:a16="http://schemas.microsoft.com/office/drawing/2014/main" id="{EF9E0552-5A64-DAFC-4F89-72842336A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678" y="445911"/>
            <a:ext cx="6749345" cy="4615361"/>
          </a:xfrm>
          <a:prstGeom prst="rect">
            <a:avLst/>
          </a:prstGeom>
        </p:spPr>
      </p:pic>
    </p:spTree>
    <p:extLst>
      <p:ext uri="{BB962C8B-B14F-4D97-AF65-F5344CB8AC3E}">
        <p14:creationId xmlns:p14="http://schemas.microsoft.com/office/powerpoint/2010/main" val="362665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BF4DF4-A227-1305-F4D8-951D42D98F2E}"/>
              </a:ext>
            </a:extLst>
          </p:cNvPr>
          <p:cNvSpPr>
            <a:spLocks noGrp="1"/>
          </p:cNvSpPr>
          <p:nvPr>
            <p:ph type="title"/>
          </p:nvPr>
        </p:nvSpPr>
        <p:spPr>
          <a:xfrm>
            <a:off x="499730" y="287079"/>
            <a:ext cx="10854070" cy="1313121"/>
          </a:xfrm>
        </p:spPr>
        <p:txBody>
          <a:bodyPr>
            <a:noAutofit/>
          </a:bodyPr>
          <a:lstStyle/>
          <a:p>
            <a:pPr algn="ctr"/>
            <a:br>
              <a:rPr lang="it-IT" sz="2800" b="1" dirty="0">
                <a:solidFill>
                  <a:srgbClr val="FF0000"/>
                </a:solidFill>
              </a:rPr>
            </a:br>
            <a:r>
              <a:rPr lang="it-IT" sz="2800" b="1" dirty="0">
                <a:solidFill>
                  <a:srgbClr val="FF0000"/>
                </a:solidFill>
                <a:latin typeface="Century Gothic" panose="020B0502020202020204" pitchFamily="34" charset="0"/>
              </a:rPr>
              <a:t>La Russia non è riuscita a prendersi l’Ucraina! </a:t>
            </a:r>
            <a:br>
              <a:rPr lang="it-IT" sz="2800" dirty="0">
                <a:latin typeface="Century Gothic" panose="020B0502020202020204" pitchFamily="34" charset="0"/>
              </a:rPr>
            </a:br>
            <a:r>
              <a:rPr lang="it-IT" sz="2800" b="1" dirty="0">
                <a:solidFill>
                  <a:srgbClr val="FF0000"/>
                </a:solidFill>
                <a:latin typeface="Century Gothic" panose="020B0502020202020204" pitchFamily="34" charset="0"/>
              </a:rPr>
              <a:t>Non è più una grande potenza. </a:t>
            </a:r>
            <a:br>
              <a:rPr lang="it-IT" sz="2800" b="1" dirty="0">
                <a:solidFill>
                  <a:srgbClr val="FF0000"/>
                </a:solidFill>
                <a:latin typeface="Century Gothic" panose="020B0502020202020204" pitchFamily="34" charset="0"/>
              </a:rPr>
            </a:br>
            <a:r>
              <a:rPr lang="it-IT" sz="2800" dirty="0">
                <a:latin typeface="Century Gothic" panose="020B0502020202020204" pitchFamily="34" charset="0"/>
              </a:rPr>
              <a:t> </a:t>
            </a:r>
            <a:br>
              <a:rPr lang="it-IT" sz="2800" dirty="0">
                <a:latin typeface="Century Gothic" panose="020B0502020202020204" pitchFamily="34" charset="0"/>
              </a:rPr>
            </a:br>
            <a:r>
              <a:rPr lang="it-IT" sz="2800" b="1" dirty="0">
                <a:solidFill>
                  <a:srgbClr val="00B050"/>
                </a:solidFill>
                <a:latin typeface="Century Gothic" panose="020B0502020202020204" pitchFamily="34" charset="0"/>
              </a:rPr>
              <a:t>Ha già perso, ma deve salvare  il salvabile</a:t>
            </a:r>
          </a:p>
        </p:txBody>
      </p:sp>
      <p:pic>
        <p:nvPicPr>
          <p:cNvPr id="4" name="Immagine 3" descr="Immagine che contiene testo, mappa, atlante&#10;&#10;Il contenuto generato dall'IA potrebbe non essere corretto.">
            <a:extLst>
              <a:ext uri="{FF2B5EF4-FFF2-40B4-BE49-F238E27FC236}">
                <a16:creationId xmlns:a16="http://schemas.microsoft.com/office/drawing/2014/main" id="{316047E2-FC87-2948-4F5D-DD57EC20B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991" y="2091257"/>
            <a:ext cx="6995874" cy="4548310"/>
          </a:xfrm>
          <a:prstGeom prst="rect">
            <a:avLst/>
          </a:prstGeom>
        </p:spPr>
      </p:pic>
    </p:spTree>
    <p:extLst>
      <p:ext uri="{BB962C8B-B14F-4D97-AF65-F5344CB8AC3E}">
        <p14:creationId xmlns:p14="http://schemas.microsoft.com/office/powerpoint/2010/main" val="366762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6AA7-F9A8-6C74-8786-EF482B3D1926}"/>
            </a:ext>
          </a:extLst>
        </p:cNvPr>
        <p:cNvGrpSpPr/>
        <p:nvPr/>
      </p:nvGrpSpPr>
      <p:grpSpPr>
        <a:xfrm>
          <a:off x="0" y="0"/>
          <a:ext cx="0" cy="0"/>
          <a:chOff x="0" y="0"/>
          <a:chExt cx="0" cy="0"/>
        </a:xfrm>
      </p:grpSpPr>
      <p:pic>
        <p:nvPicPr>
          <p:cNvPr id="4" name="Immagine 3" descr="Immagine che contiene testo, mappa, atlante&#10;&#10;Il contenuto generato dall'IA potrebbe non essere corretto.">
            <a:extLst>
              <a:ext uri="{FF2B5EF4-FFF2-40B4-BE49-F238E27FC236}">
                <a16:creationId xmlns:a16="http://schemas.microsoft.com/office/drawing/2014/main" id="{E3ADD75C-7360-C69A-C4B7-953627C39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832" y="329505"/>
            <a:ext cx="7088451" cy="4608497"/>
          </a:xfrm>
          <a:prstGeom prst="rect">
            <a:avLst/>
          </a:prstGeom>
        </p:spPr>
      </p:pic>
      <p:sp>
        <p:nvSpPr>
          <p:cNvPr id="5" name="CasellaDiTesto 4">
            <a:extLst>
              <a:ext uri="{FF2B5EF4-FFF2-40B4-BE49-F238E27FC236}">
                <a16:creationId xmlns:a16="http://schemas.microsoft.com/office/drawing/2014/main" id="{3A717452-7673-E3BE-AFC8-CA4F1E56CDB2}"/>
              </a:ext>
            </a:extLst>
          </p:cNvPr>
          <p:cNvSpPr txBox="1"/>
          <p:nvPr/>
        </p:nvSpPr>
        <p:spPr>
          <a:xfrm>
            <a:off x="228600" y="5143500"/>
            <a:ext cx="11857383" cy="1384995"/>
          </a:xfrm>
          <a:prstGeom prst="rect">
            <a:avLst/>
          </a:prstGeom>
          <a:noFill/>
        </p:spPr>
        <p:txBody>
          <a:bodyPr wrap="square" rtlCol="0">
            <a:spAutoFit/>
          </a:bodyPr>
          <a:lstStyle/>
          <a:p>
            <a:pPr algn="ctr"/>
            <a:r>
              <a:rPr lang="it-IT" sz="2800" dirty="0">
                <a:latin typeface="Century Gothic" panose="020B0502020202020204" pitchFamily="34" charset="0"/>
              </a:rPr>
              <a:t>Nell’ottica USA continuare a sprecare risorse contro un nemico</a:t>
            </a:r>
          </a:p>
          <a:p>
            <a:pPr algn="ctr"/>
            <a:r>
              <a:rPr lang="it-IT" sz="2800" dirty="0">
                <a:latin typeface="Century Gothic" panose="020B0502020202020204" pitchFamily="34" charset="0"/>
              </a:rPr>
              <a:t> debole non vale più la pena. </a:t>
            </a:r>
            <a:r>
              <a:rPr lang="it-IT" sz="2800" b="1" dirty="0">
                <a:solidFill>
                  <a:srgbClr val="FF0000"/>
                </a:solidFill>
                <a:latin typeface="Century Gothic" panose="020B0502020202020204" pitchFamily="34" charset="0"/>
              </a:rPr>
              <a:t>Ora è necessario</a:t>
            </a:r>
            <a:r>
              <a:rPr lang="it-IT" sz="2800" b="1" dirty="0">
                <a:latin typeface="Century Gothic" panose="020B0502020202020204" pitchFamily="34" charset="0"/>
              </a:rPr>
              <a:t> </a:t>
            </a:r>
            <a:r>
              <a:rPr lang="it-IT" sz="2800" b="1" dirty="0">
                <a:solidFill>
                  <a:srgbClr val="FF0000"/>
                </a:solidFill>
                <a:latin typeface="Century Gothic" panose="020B0502020202020204" pitchFamily="34" charset="0"/>
              </a:rPr>
              <a:t>aiutare la Russia </a:t>
            </a:r>
          </a:p>
          <a:p>
            <a:pPr algn="ctr"/>
            <a:r>
              <a:rPr lang="it-IT" sz="2800" b="1" dirty="0">
                <a:solidFill>
                  <a:srgbClr val="FF0000"/>
                </a:solidFill>
                <a:latin typeface="Century Gothic" panose="020B0502020202020204" pitchFamily="34" charset="0"/>
              </a:rPr>
              <a:t>a salvare la faccia ed evitare che si leghi  troppo alla Cina</a:t>
            </a:r>
            <a:r>
              <a:rPr lang="it-IT" sz="2800" dirty="0">
                <a:latin typeface="Century Gothic" panose="020B0502020202020204" pitchFamily="34" charset="0"/>
              </a:rPr>
              <a:t>. </a:t>
            </a:r>
          </a:p>
        </p:txBody>
      </p:sp>
    </p:spTree>
    <p:extLst>
      <p:ext uri="{BB962C8B-B14F-4D97-AF65-F5344CB8AC3E}">
        <p14:creationId xmlns:p14="http://schemas.microsoft.com/office/powerpoint/2010/main" val="184093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vestiti, persona, uomo, Viso umano&#10;&#10;Il contenuto generato dall'IA potrebbe non essere corretto.">
            <a:extLst>
              <a:ext uri="{FF2B5EF4-FFF2-40B4-BE49-F238E27FC236}">
                <a16:creationId xmlns:a16="http://schemas.microsoft.com/office/drawing/2014/main" id="{84E8D8BC-0ED8-C3A9-94FE-F6CF0423B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93" y="365125"/>
            <a:ext cx="5202583" cy="2926453"/>
          </a:xfrm>
          <a:prstGeom prst="rect">
            <a:avLst/>
          </a:prstGeom>
        </p:spPr>
      </p:pic>
      <p:pic>
        <p:nvPicPr>
          <p:cNvPr id="6" name="Immagine 5" descr="Immagine che contiene vestiti, persona, Viso umano, cravatta&#10;&#10;Il contenuto generato dall'IA potrebbe non essere corretto.">
            <a:extLst>
              <a:ext uri="{FF2B5EF4-FFF2-40B4-BE49-F238E27FC236}">
                <a16:creationId xmlns:a16="http://schemas.microsoft.com/office/drawing/2014/main" id="{81A2427F-465B-0602-6963-CF593D602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93" y="3668889"/>
            <a:ext cx="5202583" cy="2925586"/>
          </a:xfrm>
          <a:prstGeom prst="rect">
            <a:avLst/>
          </a:prstGeom>
        </p:spPr>
      </p:pic>
      <p:sp>
        <p:nvSpPr>
          <p:cNvPr id="7" name="CasellaDiTesto 6">
            <a:extLst>
              <a:ext uri="{FF2B5EF4-FFF2-40B4-BE49-F238E27FC236}">
                <a16:creationId xmlns:a16="http://schemas.microsoft.com/office/drawing/2014/main" id="{E639199B-A691-3FE5-371B-554D75292B37}"/>
              </a:ext>
            </a:extLst>
          </p:cNvPr>
          <p:cNvSpPr txBox="1"/>
          <p:nvPr/>
        </p:nvSpPr>
        <p:spPr>
          <a:xfrm>
            <a:off x="5609493" y="430823"/>
            <a:ext cx="6421400" cy="5693866"/>
          </a:xfrm>
          <a:prstGeom prst="rect">
            <a:avLst/>
          </a:prstGeom>
          <a:noFill/>
        </p:spPr>
        <p:txBody>
          <a:bodyPr wrap="square" rtlCol="0">
            <a:spAutoFit/>
          </a:bodyPr>
          <a:lstStyle/>
          <a:p>
            <a:pPr algn="ctr"/>
            <a:r>
              <a:rPr lang="it-IT" sz="2800" dirty="0">
                <a:latin typeface="Century Gothic" panose="020B0502020202020204" pitchFamily="34" charset="0"/>
              </a:rPr>
              <a:t>Vedere  truppe nord coreane  schierate in Ucraina nel 2024 </a:t>
            </a:r>
          </a:p>
          <a:p>
            <a:pPr algn="ctr"/>
            <a:r>
              <a:rPr lang="it-IT" sz="2800" dirty="0">
                <a:latin typeface="Century Gothic" panose="020B0502020202020204" pitchFamily="34" charset="0"/>
              </a:rPr>
              <a:t>ha preoccupato gli statisti</a:t>
            </a:r>
          </a:p>
          <a:p>
            <a:pPr algn="ctr"/>
            <a:r>
              <a:rPr lang="it-IT" sz="2800" dirty="0">
                <a:latin typeface="Century Gothic" panose="020B0502020202020204" pitchFamily="34" charset="0"/>
              </a:rPr>
              <a:t> (Il Nord Corea è  la pedina con cui la Cina compie le mosse che non può o non vuole fare in proprio)</a:t>
            </a:r>
          </a:p>
          <a:p>
            <a:pPr algn="ctr"/>
            <a:endParaRPr lang="it-IT" sz="2800" dirty="0">
              <a:latin typeface="Century Gothic" panose="020B0502020202020204" pitchFamily="34" charset="0"/>
            </a:endParaRPr>
          </a:p>
          <a:p>
            <a:pPr algn="ctr"/>
            <a:r>
              <a:rPr lang="it-IT" sz="2800" dirty="0">
                <a:latin typeface="Century Gothic" panose="020B0502020202020204" pitchFamily="34" charset="0"/>
              </a:rPr>
              <a:t>La Cina sta salvando l’economia russa dalla recessione,</a:t>
            </a:r>
          </a:p>
          <a:p>
            <a:pPr algn="ctr"/>
            <a:r>
              <a:rPr lang="it-IT" sz="2800" dirty="0">
                <a:latin typeface="Century Gothic" panose="020B0502020202020204" pitchFamily="34" charset="0"/>
              </a:rPr>
              <a:t> ma in cambio ha  recentemente ottenuto dai russi </a:t>
            </a:r>
          </a:p>
          <a:p>
            <a:pPr algn="ctr"/>
            <a:r>
              <a:rPr lang="it-IT" sz="2800" dirty="0">
                <a:latin typeface="Century Gothic" panose="020B0502020202020204" pitchFamily="34" charset="0"/>
              </a:rPr>
              <a:t>grandi concessioni minerarie </a:t>
            </a:r>
          </a:p>
          <a:p>
            <a:pPr algn="ctr"/>
            <a:r>
              <a:rPr lang="it-IT" sz="2800" dirty="0">
                <a:latin typeface="Century Gothic" panose="020B0502020202020204" pitchFamily="34" charset="0"/>
              </a:rPr>
              <a:t>in Siberia </a:t>
            </a:r>
          </a:p>
        </p:txBody>
      </p:sp>
    </p:spTree>
    <p:extLst>
      <p:ext uri="{BB962C8B-B14F-4D97-AF65-F5344CB8AC3E}">
        <p14:creationId xmlns:p14="http://schemas.microsoft.com/office/powerpoint/2010/main" val="69965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82A177-5E5D-64A7-28F2-C8AD967D01E4}"/>
              </a:ext>
            </a:extLst>
          </p:cNvPr>
          <p:cNvSpPr>
            <a:spLocks noGrp="1"/>
          </p:cNvSpPr>
          <p:nvPr>
            <p:ph type="title"/>
          </p:nvPr>
        </p:nvSpPr>
        <p:spPr>
          <a:xfrm>
            <a:off x="203200" y="180622"/>
            <a:ext cx="11988800" cy="2065867"/>
          </a:xfrm>
        </p:spPr>
        <p:txBody>
          <a:bodyPr>
            <a:normAutofit fontScale="90000"/>
          </a:bodyPr>
          <a:lstStyle/>
          <a:p>
            <a:pPr algn="ctr"/>
            <a:r>
              <a:rPr lang="it-IT" sz="3200" dirty="0">
                <a:latin typeface="Century Gothic" panose="020B0502020202020204" pitchFamily="34" charset="0"/>
              </a:rPr>
              <a:t>Si potrebbe presto realizzare la situazione intollerabile </a:t>
            </a:r>
            <a:br>
              <a:rPr lang="it-IT" sz="3200" dirty="0">
                <a:latin typeface="Century Gothic" panose="020B0502020202020204" pitchFamily="34" charset="0"/>
              </a:rPr>
            </a:br>
            <a:r>
              <a:rPr lang="it-IT" sz="3200" dirty="0">
                <a:latin typeface="Century Gothic" panose="020B0502020202020204" pitchFamily="34" charset="0"/>
              </a:rPr>
              <a:t>da cui Mackinder ci ha messo in guardia: Russia e Cina alleate </a:t>
            </a:r>
            <a:br>
              <a:rPr lang="it-IT" sz="3200" dirty="0">
                <a:latin typeface="Century Gothic" panose="020B0502020202020204" pitchFamily="34" charset="0"/>
              </a:rPr>
            </a:br>
            <a:r>
              <a:rPr lang="it-IT" sz="3200" dirty="0">
                <a:latin typeface="Century Gothic" panose="020B0502020202020204" pitchFamily="34" charset="0"/>
              </a:rPr>
              <a:t>per controllare tutto lo </a:t>
            </a:r>
            <a:r>
              <a:rPr lang="it-IT" sz="3200" dirty="0" err="1">
                <a:latin typeface="Century Gothic" panose="020B0502020202020204" pitchFamily="34" charset="0"/>
              </a:rPr>
              <a:t>heart-land</a:t>
            </a:r>
            <a:r>
              <a:rPr lang="it-IT" sz="3200" dirty="0">
                <a:latin typeface="Century Gothic" panose="020B0502020202020204" pitchFamily="34" charset="0"/>
              </a:rPr>
              <a:t> e insieme attaccare l’esterno </a:t>
            </a:r>
            <a:endParaRPr lang="it-IT" dirty="0">
              <a:latin typeface="Century Gothic" panose="020B0502020202020204" pitchFamily="34" charset="0"/>
            </a:endParaRPr>
          </a:p>
        </p:txBody>
      </p:sp>
      <p:pic>
        <p:nvPicPr>
          <p:cNvPr id="5" name="Immagine 4">
            <a:extLst>
              <a:ext uri="{FF2B5EF4-FFF2-40B4-BE49-F238E27FC236}">
                <a16:creationId xmlns:a16="http://schemas.microsoft.com/office/drawing/2014/main" id="{184E248E-A21F-6239-C184-20D18DCAC54A}"/>
              </a:ext>
            </a:extLst>
          </p:cNvPr>
          <p:cNvPicPr>
            <a:picLocks noChangeAspect="1"/>
          </p:cNvPicPr>
          <p:nvPr/>
        </p:nvPicPr>
        <p:blipFill>
          <a:blip r:embed="rId3"/>
          <a:stretch>
            <a:fillRect/>
          </a:stretch>
        </p:blipFill>
        <p:spPr>
          <a:xfrm>
            <a:off x="2248877" y="2164040"/>
            <a:ext cx="7518400" cy="4280722"/>
          </a:xfrm>
          <a:prstGeom prst="rect">
            <a:avLst/>
          </a:prstGeom>
        </p:spPr>
      </p:pic>
    </p:spTree>
    <p:extLst>
      <p:ext uri="{BB962C8B-B14F-4D97-AF65-F5344CB8AC3E}">
        <p14:creationId xmlns:p14="http://schemas.microsoft.com/office/powerpoint/2010/main" val="2594064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8333A31-0AEA-1457-97E5-B19EA55F8F32}"/>
              </a:ext>
            </a:extLst>
          </p:cNvPr>
          <p:cNvSpPr>
            <a:spLocks noGrp="1"/>
          </p:cNvSpPr>
          <p:nvPr>
            <p:ph idx="1"/>
          </p:nvPr>
        </p:nvSpPr>
        <p:spPr>
          <a:xfrm>
            <a:off x="6286500" y="406400"/>
            <a:ext cx="5519420" cy="5770563"/>
          </a:xfrm>
        </p:spPr>
        <p:txBody>
          <a:bodyPr>
            <a:normAutofit/>
          </a:bodyPr>
          <a:lstStyle/>
          <a:p>
            <a:endParaRPr lang="it-IT" sz="3200" dirty="0"/>
          </a:p>
          <a:p>
            <a:pPr marL="0" indent="0">
              <a:buNone/>
            </a:pPr>
            <a:endParaRPr lang="it-IT" sz="3200" dirty="0"/>
          </a:p>
          <a:p>
            <a:pPr marL="0" indent="0">
              <a:buNone/>
            </a:pPr>
            <a:r>
              <a:rPr lang="it-IT" sz="3200" dirty="0">
                <a:latin typeface="Century Gothic" panose="020B0502020202020204" pitchFamily="34" charset="0"/>
              </a:rPr>
              <a:t>Tanto più che  il riscaldamento globale sta cambiando la geografia dell’emisfero nord</a:t>
            </a:r>
          </a:p>
          <a:p>
            <a:pPr marL="0" indent="0">
              <a:buNone/>
            </a:pPr>
            <a:r>
              <a:rPr lang="it-IT" sz="3200" dirty="0">
                <a:latin typeface="Century Gothic" panose="020B0502020202020204" pitchFamily="34" charset="0"/>
              </a:rPr>
              <a:t> </a:t>
            </a:r>
          </a:p>
          <a:p>
            <a:pPr marL="0" indent="0">
              <a:buNone/>
            </a:pPr>
            <a:r>
              <a:rPr lang="it-IT" sz="3200" dirty="0">
                <a:latin typeface="Century Gothic" panose="020B0502020202020204" pitchFamily="34" charset="0"/>
              </a:rPr>
              <a:t>perché rende  navigabile</a:t>
            </a:r>
          </a:p>
          <a:p>
            <a:pPr marL="0" indent="0">
              <a:buNone/>
            </a:pPr>
            <a:r>
              <a:rPr lang="it-IT" sz="3200" dirty="0">
                <a:latin typeface="Century Gothic" panose="020B0502020202020204" pitchFamily="34" charset="0"/>
              </a:rPr>
              <a:t>tutto l’anno l’Oceano Artico </a:t>
            </a:r>
          </a:p>
        </p:txBody>
      </p:sp>
      <p:pic>
        <p:nvPicPr>
          <p:cNvPr id="5" name="Immagine 4" descr="Immagine che contiene mappa, pianeta, sfera, Terra&#10;&#10;Il contenuto generato dall'IA potrebbe non essere corretto.">
            <a:extLst>
              <a:ext uri="{FF2B5EF4-FFF2-40B4-BE49-F238E27FC236}">
                <a16:creationId xmlns:a16="http://schemas.microsoft.com/office/drawing/2014/main" id="{CE303B6A-D3B5-A57D-53FE-336DEDEF5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19" y="746759"/>
            <a:ext cx="5430203" cy="5430203"/>
          </a:xfrm>
          <a:prstGeom prst="rect">
            <a:avLst/>
          </a:prstGeom>
        </p:spPr>
      </p:pic>
    </p:spTree>
    <p:extLst>
      <p:ext uri="{BB962C8B-B14F-4D97-AF65-F5344CB8AC3E}">
        <p14:creationId xmlns:p14="http://schemas.microsoft.com/office/powerpoint/2010/main" val="21228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EC58D-3032-3E13-176B-E862C48D7A0E}"/>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29A9516F-2AB4-8EBD-640B-96C28CEC5A1E}"/>
              </a:ext>
            </a:extLst>
          </p:cNvPr>
          <p:cNvSpPr>
            <a:spLocks noGrp="1"/>
          </p:cNvSpPr>
          <p:nvPr>
            <p:ph type="subTitle" idx="1"/>
          </p:nvPr>
        </p:nvSpPr>
        <p:spPr>
          <a:xfrm>
            <a:off x="4732681" y="99392"/>
            <a:ext cx="7286281" cy="6585570"/>
          </a:xfrm>
        </p:spPr>
        <p:txBody>
          <a:bodyPr>
            <a:normAutofit fontScale="92500"/>
          </a:bodyPr>
          <a:lstStyle/>
          <a:p>
            <a:pPr lvl="1" algn="l"/>
            <a:endParaRPr lang="it-IT" sz="2800" dirty="0">
              <a:latin typeface="Century Gothic" panose="020B0502020202020204" pitchFamily="34" charset="0"/>
            </a:endParaRPr>
          </a:p>
          <a:p>
            <a:pPr lvl="1" algn="l"/>
            <a:r>
              <a:rPr lang="it-IT" sz="4000" dirty="0">
                <a:highlight>
                  <a:srgbClr val="FFFF00"/>
                </a:highlight>
                <a:latin typeface="Century Gothic" panose="020B0502020202020204" pitchFamily="34" charset="0"/>
              </a:rPr>
              <a:t>Oggi è importante per gli USA il controllo delle terre </a:t>
            </a:r>
          </a:p>
          <a:p>
            <a:pPr lvl="1" algn="l"/>
            <a:r>
              <a:rPr lang="it-IT" sz="4000" dirty="0">
                <a:highlight>
                  <a:srgbClr val="FFFF00"/>
                </a:highlight>
                <a:latin typeface="Century Gothic" panose="020B0502020202020204" pitchFamily="34" charset="0"/>
              </a:rPr>
              <a:t>che si affacciano sull’Artico,  </a:t>
            </a:r>
          </a:p>
          <a:p>
            <a:pPr lvl="1" algn="l"/>
            <a:r>
              <a:rPr lang="it-IT" sz="4000" dirty="0">
                <a:highlight>
                  <a:srgbClr val="FFFF00"/>
                </a:highlight>
                <a:latin typeface="Century Gothic" panose="020B0502020202020204" pitchFamily="34" charset="0"/>
              </a:rPr>
              <a:t>fronteggiando direttamente la Russia</a:t>
            </a:r>
            <a:r>
              <a:rPr lang="it-IT" sz="4000" dirty="0">
                <a:latin typeface="Century Gothic" panose="020B0502020202020204" pitchFamily="34" charset="0"/>
              </a:rPr>
              <a:t>, e controllare </a:t>
            </a:r>
            <a:endParaRPr lang="it-IT" sz="4000" dirty="0">
              <a:highlight>
                <a:srgbClr val="FFFF00"/>
              </a:highlight>
              <a:latin typeface="Century Gothic" panose="020B0502020202020204" pitchFamily="34" charset="0"/>
            </a:endParaRPr>
          </a:p>
          <a:p>
            <a:pPr lvl="1" algn="l"/>
            <a:r>
              <a:rPr lang="it-IT" sz="4000" dirty="0">
                <a:latin typeface="Century Gothic" panose="020B0502020202020204" pitchFamily="34" charset="0"/>
              </a:rPr>
              <a:t>lo sfruttamento delle </a:t>
            </a:r>
            <a:r>
              <a:rPr lang="it-IT" sz="4000" b="1" dirty="0">
                <a:latin typeface="Century Gothic" panose="020B0502020202020204" pitchFamily="34" charset="0"/>
              </a:rPr>
              <a:t>risorse minerarie</a:t>
            </a:r>
            <a:r>
              <a:rPr lang="it-IT" sz="4000" dirty="0">
                <a:latin typeface="Century Gothic" panose="020B0502020202020204" pitchFamily="34" charset="0"/>
              </a:rPr>
              <a:t> presenti sotto </a:t>
            </a:r>
          </a:p>
          <a:p>
            <a:pPr lvl="1" algn="l"/>
            <a:r>
              <a:rPr lang="it-IT" sz="4000" dirty="0">
                <a:latin typeface="Century Gothic" panose="020B0502020202020204" pitchFamily="34" charset="0"/>
              </a:rPr>
              <a:t>i ghiacci, fra cui  il 13% delle risorse petrolifere ancora intatte nel pianeta </a:t>
            </a:r>
          </a:p>
          <a:p>
            <a:pPr lvl="1" algn="l"/>
            <a:r>
              <a:rPr lang="it-IT" sz="4000" dirty="0">
                <a:latin typeface="Century Gothic" panose="020B0502020202020204" pitchFamily="34" charset="0"/>
              </a:rPr>
              <a:t>e il 30% del gas</a:t>
            </a:r>
            <a:r>
              <a:rPr lang="it-IT" sz="4600" dirty="0">
                <a:latin typeface="Century Gothic" panose="020B0502020202020204" pitchFamily="34" charset="0"/>
              </a:rPr>
              <a:t>.</a:t>
            </a:r>
          </a:p>
          <a:p>
            <a:endParaRPr lang="it-IT" sz="4500" dirty="0">
              <a:latin typeface="Century Gothic" panose="020B0502020202020204" pitchFamily="34" charset="0"/>
            </a:endParaRPr>
          </a:p>
          <a:p>
            <a:endParaRPr lang="it-IT" sz="4500" dirty="0">
              <a:latin typeface="Century Gothic" panose="020B0502020202020204" pitchFamily="34" charset="0"/>
            </a:endParaRPr>
          </a:p>
          <a:p>
            <a:endParaRPr lang="it-IT" sz="2800" dirty="0">
              <a:latin typeface="Century Gothic" panose="020B0502020202020204" pitchFamily="34" charset="0"/>
            </a:endParaRPr>
          </a:p>
          <a:p>
            <a:endParaRPr lang="it-IT" sz="3300" b="1" dirty="0">
              <a:solidFill>
                <a:srgbClr val="FF0000"/>
              </a:solidFill>
              <a:latin typeface="Century Gothic" panose="020B0502020202020204" pitchFamily="34" charset="0"/>
            </a:endParaRPr>
          </a:p>
        </p:txBody>
      </p:sp>
      <p:pic>
        <p:nvPicPr>
          <p:cNvPr id="4" name="Immagine 3" descr="Immagine che contiene testo, mappa, atlante&#10;&#10;Descrizione generata automaticamente">
            <a:extLst>
              <a:ext uri="{FF2B5EF4-FFF2-40B4-BE49-F238E27FC236}">
                <a16:creationId xmlns:a16="http://schemas.microsoft.com/office/drawing/2014/main" id="{26150D59-25C8-89F5-F189-A965A7E56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38" y="0"/>
            <a:ext cx="4559643" cy="6858000"/>
          </a:xfrm>
          <a:prstGeom prst="rect">
            <a:avLst/>
          </a:prstGeom>
        </p:spPr>
      </p:pic>
    </p:spTree>
    <p:extLst>
      <p:ext uri="{BB962C8B-B14F-4D97-AF65-F5344CB8AC3E}">
        <p14:creationId xmlns:p14="http://schemas.microsoft.com/office/powerpoint/2010/main" val="214289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291BF-7811-81AF-F953-E6FE509F5C75}"/>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469C60BF-F6B2-DD23-551B-35AEDCA1DB9D}"/>
              </a:ext>
            </a:extLst>
          </p:cNvPr>
          <p:cNvSpPr>
            <a:spLocks noGrp="1"/>
          </p:cNvSpPr>
          <p:nvPr>
            <p:ph type="subTitle" idx="1"/>
          </p:nvPr>
        </p:nvSpPr>
        <p:spPr>
          <a:xfrm>
            <a:off x="5872480" y="111760"/>
            <a:ext cx="6146482" cy="6573202"/>
          </a:xfrm>
        </p:spPr>
        <p:txBody>
          <a:bodyPr>
            <a:normAutofit/>
          </a:bodyPr>
          <a:lstStyle/>
          <a:p>
            <a:endParaRPr lang="it-IT" sz="2800" dirty="0">
              <a:latin typeface="Century Gothic" panose="020B0502020202020204" pitchFamily="34" charset="0"/>
            </a:endParaRPr>
          </a:p>
          <a:p>
            <a:endParaRPr lang="it-IT" sz="4500" dirty="0">
              <a:latin typeface="Century Gothic" panose="020B0502020202020204" pitchFamily="34" charset="0"/>
            </a:endParaRPr>
          </a:p>
          <a:p>
            <a:endParaRPr lang="it-IT" sz="4500" dirty="0">
              <a:latin typeface="Century Gothic" panose="020B0502020202020204" pitchFamily="34" charset="0"/>
            </a:endParaRPr>
          </a:p>
          <a:p>
            <a:endParaRPr lang="it-IT" sz="2800" dirty="0">
              <a:latin typeface="Century Gothic" panose="020B0502020202020204" pitchFamily="34" charset="0"/>
            </a:endParaRPr>
          </a:p>
          <a:p>
            <a:endParaRPr lang="it-IT" sz="3300" b="1" dirty="0">
              <a:solidFill>
                <a:srgbClr val="FF0000"/>
              </a:solidFill>
              <a:latin typeface="Century Gothic" panose="020B0502020202020204" pitchFamily="34" charset="0"/>
            </a:endParaRPr>
          </a:p>
        </p:txBody>
      </p:sp>
      <p:pic>
        <p:nvPicPr>
          <p:cNvPr id="5" name="Immagine 4" descr="Immagine che contiene testo, World, cerchio, Terra&#10;&#10;Il contenuto generato dall'IA potrebbe non essere corretto.">
            <a:extLst>
              <a:ext uri="{FF2B5EF4-FFF2-40B4-BE49-F238E27FC236}">
                <a16:creationId xmlns:a16="http://schemas.microsoft.com/office/drawing/2014/main" id="{0D6FD5D3-5288-691C-2091-6B5B05934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34" y="965200"/>
            <a:ext cx="5129397" cy="5110162"/>
          </a:xfrm>
          <a:prstGeom prst="rect">
            <a:avLst/>
          </a:prstGeom>
        </p:spPr>
      </p:pic>
      <p:sp>
        <p:nvSpPr>
          <p:cNvPr id="6" name="CasellaDiTesto 5">
            <a:extLst>
              <a:ext uri="{FF2B5EF4-FFF2-40B4-BE49-F238E27FC236}">
                <a16:creationId xmlns:a16="http://schemas.microsoft.com/office/drawing/2014/main" id="{508E2F07-E009-D47B-32AC-68DE158D123E}"/>
              </a:ext>
            </a:extLst>
          </p:cNvPr>
          <p:cNvSpPr txBox="1"/>
          <p:nvPr/>
        </p:nvSpPr>
        <p:spPr>
          <a:xfrm>
            <a:off x="5778500" y="111760"/>
            <a:ext cx="6336982" cy="6278642"/>
          </a:xfrm>
          <a:prstGeom prst="rect">
            <a:avLst/>
          </a:prstGeom>
          <a:noFill/>
        </p:spPr>
        <p:txBody>
          <a:bodyPr wrap="square" rtlCol="0">
            <a:spAutoFit/>
          </a:bodyPr>
          <a:lstStyle/>
          <a:p>
            <a:pPr algn="ctr"/>
            <a:r>
              <a:rPr lang="it-IT" dirty="0"/>
              <a:t> </a:t>
            </a:r>
            <a:r>
              <a:rPr lang="it-IT" sz="3200" dirty="0">
                <a:latin typeface="Century Gothic" panose="020B0502020202020204" pitchFamily="34" charset="0"/>
              </a:rPr>
              <a:t>E’ bene per gli USA </a:t>
            </a:r>
          </a:p>
          <a:p>
            <a:pPr algn="ctr"/>
            <a:r>
              <a:rPr lang="it-IT" sz="3200" dirty="0">
                <a:latin typeface="Century Gothic" panose="020B0502020202020204" pitchFamily="34" charset="0"/>
              </a:rPr>
              <a:t>(e l’Occidentale)</a:t>
            </a:r>
          </a:p>
          <a:p>
            <a:pPr algn="ctr"/>
            <a:r>
              <a:rPr lang="it-IT" sz="3200" dirty="0">
                <a:latin typeface="Century Gothic" panose="020B0502020202020204" pitchFamily="34" charset="0"/>
              </a:rPr>
              <a:t>raggiungere un accordo </a:t>
            </a:r>
          </a:p>
          <a:p>
            <a:pPr algn="ctr"/>
            <a:r>
              <a:rPr lang="it-IT" sz="3200" dirty="0">
                <a:latin typeface="Century Gothic" panose="020B0502020202020204" pitchFamily="34" charset="0"/>
              </a:rPr>
              <a:t>per il controllo </a:t>
            </a:r>
          </a:p>
          <a:p>
            <a:pPr algn="ctr"/>
            <a:r>
              <a:rPr lang="it-IT" sz="3200" dirty="0">
                <a:latin typeface="Century Gothic" panose="020B0502020202020204" pitchFamily="34" charset="0"/>
              </a:rPr>
              <a:t>e lo sfruttamento congiunto del bacino dell’Artico </a:t>
            </a:r>
          </a:p>
          <a:p>
            <a:pPr algn="ctr"/>
            <a:r>
              <a:rPr lang="it-IT" sz="3200" dirty="0">
                <a:latin typeface="Century Gothic" panose="020B0502020202020204" pitchFamily="34" charset="0"/>
              </a:rPr>
              <a:t>fra USA, Canada, </a:t>
            </a:r>
          </a:p>
          <a:p>
            <a:pPr algn="ctr"/>
            <a:r>
              <a:rPr lang="it-IT" sz="3200" dirty="0">
                <a:latin typeface="Century Gothic" panose="020B0502020202020204" pitchFamily="34" charset="0"/>
              </a:rPr>
              <a:t>Europa e Russia</a:t>
            </a:r>
          </a:p>
          <a:p>
            <a:pPr algn="ctr"/>
            <a:r>
              <a:rPr lang="it-IT" sz="3200" dirty="0">
                <a:latin typeface="Century Gothic" panose="020B0502020202020204" pitchFamily="34" charset="0"/>
              </a:rPr>
              <a:t>piuttosto che correre il rischio  </a:t>
            </a:r>
          </a:p>
          <a:p>
            <a:pPr algn="ctr"/>
            <a:r>
              <a:rPr lang="it-IT" sz="3200" dirty="0">
                <a:latin typeface="Century Gothic" panose="020B0502020202020204" pitchFamily="34" charset="0"/>
              </a:rPr>
              <a:t>che la Russia permetta</a:t>
            </a:r>
          </a:p>
          <a:p>
            <a:pPr algn="ctr"/>
            <a:r>
              <a:rPr lang="it-IT" sz="3200" dirty="0">
                <a:latin typeface="Century Gothic" panose="020B0502020202020204" pitchFamily="34" charset="0"/>
              </a:rPr>
              <a:t>alla Cina </a:t>
            </a:r>
          </a:p>
          <a:p>
            <a:pPr algn="ctr"/>
            <a:r>
              <a:rPr lang="it-IT" sz="3200" dirty="0">
                <a:latin typeface="Century Gothic" panose="020B0502020202020204" pitchFamily="34" charset="0"/>
              </a:rPr>
              <a:t>di entrare nel gioco alla pari </a:t>
            </a:r>
            <a:endParaRPr lang="it-IT" dirty="0"/>
          </a:p>
          <a:p>
            <a:pPr algn="ctr"/>
            <a:r>
              <a:rPr lang="it-IT" dirty="0"/>
              <a:t> </a:t>
            </a:r>
          </a:p>
        </p:txBody>
      </p:sp>
    </p:spTree>
    <p:extLst>
      <p:ext uri="{BB962C8B-B14F-4D97-AF65-F5344CB8AC3E}">
        <p14:creationId xmlns:p14="http://schemas.microsoft.com/office/powerpoint/2010/main" val="326205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EBD25-92F3-6206-52DA-3D8AEC9F9611}"/>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35E064EA-59F9-04E9-BD31-91E031D82E35}"/>
              </a:ext>
            </a:extLst>
          </p:cNvPr>
          <p:cNvSpPr>
            <a:spLocks noGrp="1"/>
          </p:cNvSpPr>
          <p:nvPr>
            <p:ph type="subTitle" idx="1"/>
          </p:nvPr>
        </p:nvSpPr>
        <p:spPr>
          <a:xfrm>
            <a:off x="5734975" y="248575"/>
            <a:ext cx="6283987" cy="6436386"/>
          </a:xfrm>
        </p:spPr>
        <p:txBody>
          <a:bodyPr>
            <a:normAutofit/>
          </a:bodyPr>
          <a:lstStyle/>
          <a:p>
            <a:endParaRPr lang="it-IT" sz="2800" dirty="0">
              <a:latin typeface="Century Gothic" panose="020B0502020202020204" pitchFamily="34" charset="0"/>
            </a:endParaRPr>
          </a:p>
          <a:p>
            <a:endParaRPr lang="it-IT" sz="3300" b="1" dirty="0">
              <a:solidFill>
                <a:srgbClr val="FF0000"/>
              </a:solidFill>
              <a:latin typeface="Century Gothic" panose="020B0502020202020204" pitchFamily="34" charset="0"/>
            </a:endParaRPr>
          </a:p>
        </p:txBody>
      </p:sp>
      <p:pic>
        <p:nvPicPr>
          <p:cNvPr id="6" name="Immagine 5" descr="Immagine che contiene mappa, testo, atlante&#10;&#10;Descrizione generata automaticamente">
            <a:extLst>
              <a:ext uri="{FF2B5EF4-FFF2-40B4-BE49-F238E27FC236}">
                <a16:creationId xmlns:a16="http://schemas.microsoft.com/office/drawing/2014/main" id="{35588C97-E7CB-AD6A-E81B-BA2D1B06D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92" y="684378"/>
            <a:ext cx="5339730" cy="5489243"/>
          </a:xfrm>
          <a:prstGeom prst="rect">
            <a:avLst/>
          </a:prstGeom>
        </p:spPr>
      </p:pic>
      <p:sp>
        <p:nvSpPr>
          <p:cNvPr id="2" name="CasellaDiTesto 1">
            <a:extLst>
              <a:ext uri="{FF2B5EF4-FFF2-40B4-BE49-F238E27FC236}">
                <a16:creationId xmlns:a16="http://schemas.microsoft.com/office/drawing/2014/main" id="{E2BA320A-88D4-D32E-EB6E-177602556CEA}"/>
              </a:ext>
            </a:extLst>
          </p:cNvPr>
          <p:cNvSpPr txBox="1"/>
          <p:nvPr/>
        </p:nvSpPr>
        <p:spPr>
          <a:xfrm>
            <a:off x="5493722" y="372862"/>
            <a:ext cx="6283987" cy="2246769"/>
          </a:xfrm>
          <a:prstGeom prst="rect">
            <a:avLst/>
          </a:prstGeom>
          <a:noFill/>
        </p:spPr>
        <p:txBody>
          <a:bodyPr wrap="square" rtlCol="0">
            <a:spAutoFit/>
          </a:bodyPr>
          <a:lstStyle/>
          <a:p>
            <a:pPr algn="ctr"/>
            <a:r>
              <a:rPr lang="it-IT" dirty="0"/>
              <a:t> </a:t>
            </a:r>
            <a:r>
              <a:rPr lang="it-IT" sz="2800" b="1" dirty="0">
                <a:solidFill>
                  <a:srgbClr val="FF0000"/>
                </a:solidFill>
                <a:latin typeface="Century Gothic" panose="020B0502020202020204" pitchFamily="34" charset="0"/>
              </a:rPr>
              <a:t>L’Artico è la via di trasporto più breve fra i paesi dell’emisfero nord che si affacciano sull’Oceano Pacifico e quelli che si affacciano sull’Oceano Atlantico.     </a:t>
            </a:r>
          </a:p>
        </p:txBody>
      </p:sp>
      <p:pic>
        <p:nvPicPr>
          <p:cNvPr id="4" name="Immagine 3" descr="Immagine che contiene World, Terra, globo, atlante&#10;&#10;Descrizione generata automaticamente">
            <a:extLst>
              <a:ext uri="{FF2B5EF4-FFF2-40B4-BE49-F238E27FC236}">
                <a16:creationId xmlns:a16="http://schemas.microsoft.com/office/drawing/2014/main" id="{A90EAC9C-3907-6B1B-54AD-5DDB46739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974" y="2729201"/>
            <a:ext cx="5714386" cy="2990529"/>
          </a:xfrm>
          <a:prstGeom prst="rect">
            <a:avLst/>
          </a:prstGeom>
        </p:spPr>
      </p:pic>
      <p:sp>
        <p:nvSpPr>
          <p:cNvPr id="5" name="CasellaDiTesto 4">
            <a:extLst>
              <a:ext uri="{FF2B5EF4-FFF2-40B4-BE49-F238E27FC236}">
                <a16:creationId xmlns:a16="http://schemas.microsoft.com/office/drawing/2014/main" id="{F4F78D20-1F23-6A73-A131-CC5C7D2EB8E6}"/>
              </a:ext>
            </a:extLst>
          </p:cNvPr>
          <p:cNvSpPr txBox="1"/>
          <p:nvPr/>
        </p:nvSpPr>
        <p:spPr>
          <a:xfrm>
            <a:off x="5734976" y="5829300"/>
            <a:ext cx="5714386" cy="954107"/>
          </a:xfrm>
          <a:prstGeom prst="rect">
            <a:avLst/>
          </a:prstGeom>
          <a:noFill/>
        </p:spPr>
        <p:txBody>
          <a:bodyPr wrap="square" rtlCol="0">
            <a:spAutoFit/>
          </a:bodyPr>
          <a:lstStyle/>
          <a:p>
            <a:pPr algn="ctr"/>
            <a:r>
              <a:rPr lang="it-IT" sz="2800" b="1" dirty="0">
                <a:latin typeface="Century Gothic" panose="020B0502020202020204" pitchFamily="34" charset="0"/>
              </a:rPr>
              <a:t>anche per via aerea </a:t>
            </a:r>
          </a:p>
          <a:p>
            <a:pPr algn="ctr"/>
            <a:r>
              <a:rPr lang="it-IT" sz="2800" dirty="0">
                <a:latin typeface="Century Gothic" panose="020B0502020202020204" pitchFamily="34" charset="0"/>
              </a:rPr>
              <a:t>(e missilistica)  </a:t>
            </a:r>
          </a:p>
        </p:txBody>
      </p:sp>
    </p:spTree>
    <p:extLst>
      <p:ext uri="{BB962C8B-B14F-4D97-AF65-F5344CB8AC3E}">
        <p14:creationId xmlns:p14="http://schemas.microsoft.com/office/powerpoint/2010/main" val="89725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708CC-CF97-EE9A-0E4C-32339E90754A}"/>
            </a:ext>
          </a:extLst>
        </p:cNvPr>
        <p:cNvGrpSpPr/>
        <p:nvPr/>
      </p:nvGrpSpPr>
      <p:grpSpPr>
        <a:xfrm>
          <a:off x="0" y="0"/>
          <a:ext cx="0" cy="0"/>
          <a:chOff x="0" y="0"/>
          <a:chExt cx="0" cy="0"/>
        </a:xfrm>
      </p:grpSpPr>
      <p:sp>
        <p:nvSpPr>
          <p:cNvPr id="3" name="Sottotitolo 2">
            <a:extLst>
              <a:ext uri="{FF2B5EF4-FFF2-40B4-BE49-F238E27FC236}">
                <a16:creationId xmlns:a16="http://schemas.microsoft.com/office/drawing/2014/main" id="{26BBC3B9-142D-7301-D804-9B3265545514}"/>
              </a:ext>
            </a:extLst>
          </p:cNvPr>
          <p:cNvSpPr>
            <a:spLocks noGrp="1"/>
          </p:cNvSpPr>
          <p:nvPr>
            <p:ph type="subTitle" idx="1"/>
          </p:nvPr>
        </p:nvSpPr>
        <p:spPr>
          <a:xfrm>
            <a:off x="376907" y="4592320"/>
            <a:ext cx="11175013" cy="2092643"/>
          </a:xfrm>
        </p:spPr>
        <p:txBody>
          <a:bodyPr>
            <a:normAutofit fontScale="92500" lnSpcReduction="20000"/>
          </a:bodyPr>
          <a:lstStyle/>
          <a:p>
            <a:endParaRPr lang="it-IT" sz="2800" b="1" dirty="0">
              <a:latin typeface="Century Gothic" panose="020B0502020202020204" pitchFamily="34" charset="0"/>
            </a:endParaRPr>
          </a:p>
          <a:p>
            <a:r>
              <a:rPr lang="it-IT" sz="3200" b="1" dirty="0">
                <a:solidFill>
                  <a:srgbClr val="FF0000"/>
                </a:solidFill>
                <a:latin typeface="Century Gothic" panose="020B0502020202020204" pitchFamily="34" charset="0"/>
              </a:rPr>
              <a:t>Per la Cina il passaggio artico ridurrebbe quasi a metà </a:t>
            </a:r>
          </a:p>
          <a:p>
            <a:r>
              <a:rPr lang="it-IT" sz="3200" b="1" dirty="0">
                <a:solidFill>
                  <a:srgbClr val="FF0000"/>
                </a:solidFill>
                <a:latin typeface="Century Gothic" panose="020B0502020202020204" pitchFamily="34" charset="0"/>
              </a:rPr>
              <a:t>i tempi ed i costi di navigazione per l’Europa</a:t>
            </a:r>
            <a:r>
              <a:rPr lang="it-IT" sz="3200" dirty="0">
                <a:latin typeface="Century Gothic" panose="020B0502020202020204" pitchFamily="34" charset="0"/>
              </a:rPr>
              <a:t> </a:t>
            </a:r>
          </a:p>
          <a:p>
            <a:r>
              <a:rPr lang="it-IT" sz="3500" dirty="0">
                <a:latin typeface="Century Gothic" panose="020B0502020202020204" pitchFamily="34" charset="0"/>
              </a:rPr>
              <a:t>Perciò investe in operazioni di estrazione e liquefazione di gas nell’Artico e in basi per la navigazione</a:t>
            </a:r>
            <a:r>
              <a:rPr lang="it-IT" sz="2800" dirty="0">
                <a:latin typeface="Century Gothic" panose="020B0502020202020204" pitchFamily="34" charset="0"/>
              </a:rPr>
              <a:t>.  </a:t>
            </a:r>
          </a:p>
        </p:txBody>
      </p:sp>
      <p:pic>
        <p:nvPicPr>
          <p:cNvPr id="7" name="Immagine 6" descr="Immagine che contiene testo, mappa, atlante, World&#10;&#10;Descrizione generata automaticamente">
            <a:extLst>
              <a:ext uri="{FF2B5EF4-FFF2-40B4-BE49-F238E27FC236}">
                <a16:creationId xmlns:a16="http://schemas.microsoft.com/office/drawing/2014/main" id="{24144BCC-F161-2FFD-8BBF-C6206289C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07" y="347656"/>
            <a:ext cx="6080761" cy="4053840"/>
          </a:xfrm>
          <a:prstGeom prst="rect">
            <a:avLst/>
          </a:prstGeom>
        </p:spPr>
      </p:pic>
      <p:pic>
        <p:nvPicPr>
          <p:cNvPr id="5" name="Immagine 4" descr="Immagine che contiene testo, mappa, atlante&#10;&#10;Descrizione generata automaticamente">
            <a:extLst>
              <a:ext uri="{FF2B5EF4-FFF2-40B4-BE49-F238E27FC236}">
                <a16:creationId xmlns:a16="http://schemas.microsoft.com/office/drawing/2014/main" id="{9C30F832-C60C-D603-8277-66458B2FF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9480" y="347656"/>
            <a:ext cx="4282440" cy="4021110"/>
          </a:xfrm>
          <a:prstGeom prst="rect">
            <a:avLst/>
          </a:prstGeom>
        </p:spPr>
      </p:pic>
    </p:spTree>
    <p:extLst>
      <p:ext uri="{BB962C8B-B14F-4D97-AF65-F5344CB8AC3E}">
        <p14:creationId xmlns:p14="http://schemas.microsoft.com/office/powerpoint/2010/main" val="1639417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02E2EC1-2805-4731-BB33-EE8F43E5565B}"/>
              </a:ext>
            </a:extLst>
          </p:cNvPr>
          <p:cNvSpPr>
            <a:spLocks noGrp="1"/>
          </p:cNvSpPr>
          <p:nvPr>
            <p:ph idx="1"/>
          </p:nvPr>
        </p:nvSpPr>
        <p:spPr>
          <a:xfrm>
            <a:off x="843378" y="754602"/>
            <a:ext cx="10510421" cy="5422361"/>
          </a:xfrm>
        </p:spPr>
        <p:txBody>
          <a:bodyPr>
            <a:normAutofit fontScale="92500" lnSpcReduction="10000"/>
          </a:bodyPr>
          <a:lstStyle/>
          <a:p>
            <a:pPr marL="0" indent="0" algn="ctr">
              <a:buNone/>
            </a:pPr>
            <a:r>
              <a:rPr lang="it-IT" sz="3200" b="1" dirty="0">
                <a:solidFill>
                  <a:schemeClr val="tx2">
                    <a:lumMod val="75000"/>
                    <a:lumOff val="25000"/>
                  </a:schemeClr>
                </a:solidFill>
                <a:highlight>
                  <a:srgbClr val="FFFF00"/>
                </a:highlight>
                <a:latin typeface="Century Gothic" panose="020B0502020202020204" pitchFamily="34" charset="0"/>
              </a:rPr>
              <a:t>Nonostante il declino demografico,</a:t>
            </a:r>
          </a:p>
          <a:p>
            <a:pPr marL="0" indent="0" algn="ctr">
              <a:buNone/>
            </a:pPr>
            <a:r>
              <a:rPr lang="it-IT" sz="3200" b="1" dirty="0">
                <a:solidFill>
                  <a:schemeClr val="tx2">
                    <a:lumMod val="75000"/>
                    <a:lumOff val="25000"/>
                  </a:schemeClr>
                </a:solidFill>
                <a:highlight>
                  <a:srgbClr val="FFFF00"/>
                </a:highlight>
                <a:latin typeface="Century Gothic" panose="020B0502020202020204" pitchFamily="34" charset="0"/>
              </a:rPr>
              <a:t> la geografia  alterata dal riscaldamento climatico </a:t>
            </a:r>
          </a:p>
          <a:p>
            <a:pPr marL="0" indent="0" algn="ctr">
              <a:buNone/>
            </a:pPr>
            <a:r>
              <a:rPr lang="it-IT" sz="3200" b="1" dirty="0">
                <a:solidFill>
                  <a:schemeClr val="tx2">
                    <a:lumMod val="75000"/>
                    <a:lumOff val="25000"/>
                  </a:schemeClr>
                </a:solidFill>
                <a:highlight>
                  <a:srgbClr val="FFFF00"/>
                </a:highlight>
                <a:latin typeface="Century Gothic" panose="020B0502020202020204" pitchFamily="34" charset="0"/>
              </a:rPr>
              <a:t>oggi pare rendere le terre  dell’emisfero nord </a:t>
            </a:r>
          </a:p>
          <a:p>
            <a:pPr marL="0" indent="0" algn="ctr">
              <a:buNone/>
            </a:pPr>
            <a:r>
              <a:rPr lang="it-IT" sz="3200" b="1" dirty="0">
                <a:solidFill>
                  <a:schemeClr val="tx2">
                    <a:lumMod val="75000"/>
                    <a:lumOff val="25000"/>
                  </a:schemeClr>
                </a:solidFill>
                <a:highlight>
                  <a:srgbClr val="FFFF00"/>
                </a:highlight>
                <a:latin typeface="Century Gothic" panose="020B0502020202020204" pitchFamily="34" charset="0"/>
              </a:rPr>
              <a:t>ancora più determinanti nella storia  </a:t>
            </a:r>
          </a:p>
          <a:p>
            <a:pPr marL="0" indent="0" algn="ctr">
              <a:buNone/>
            </a:pPr>
            <a:r>
              <a:rPr lang="it-IT" sz="3200" b="1" dirty="0">
                <a:solidFill>
                  <a:schemeClr val="tx2">
                    <a:lumMod val="75000"/>
                    <a:lumOff val="25000"/>
                  </a:schemeClr>
                </a:solidFill>
                <a:highlight>
                  <a:srgbClr val="FFFF00"/>
                </a:highlight>
                <a:latin typeface="Century Gothic" panose="020B0502020202020204" pitchFamily="34" charset="0"/>
              </a:rPr>
              <a:t>rispetto all’emisfero sud</a:t>
            </a:r>
            <a:endParaRPr lang="it-IT" sz="3200" b="1" dirty="0">
              <a:latin typeface="Century Gothic" panose="020B0502020202020204" pitchFamily="34" charset="0"/>
            </a:endParaRPr>
          </a:p>
          <a:p>
            <a:pPr marL="0" indent="0" algn="ctr">
              <a:buNone/>
            </a:pPr>
            <a:endParaRPr lang="it-IT" sz="3200" b="1" dirty="0">
              <a:latin typeface="Century Gothic" panose="020B0502020202020204" pitchFamily="34" charset="0"/>
            </a:endParaRPr>
          </a:p>
          <a:p>
            <a:pPr marL="0" indent="0" algn="ctr">
              <a:buNone/>
            </a:pPr>
            <a:r>
              <a:rPr lang="it-IT" sz="3200" dirty="0">
                <a:latin typeface="Century Gothic" panose="020B0502020202020204" pitchFamily="34" charset="0"/>
              </a:rPr>
              <a:t>La terza guerra mondiale è più probabile che scoppi </a:t>
            </a:r>
          </a:p>
          <a:p>
            <a:pPr marL="0" indent="0" algn="ctr">
              <a:buNone/>
            </a:pPr>
            <a:r>
              <a:rPr lang="it-IT" sz="3200" dirty="0">
                <a:latin typeface="Century Gothic" panose="020B0502020202020204" pitchFamily="34" charset="0"/>
              </a:rPr>
              <a:t>per il controllo dell’Artico,</a:t>
            </a:r>
          </a:p>
          <a:p>
            <a:pPr marL="0" indent="0" algn="ctr">
              <a:buNone/>
            </a:pPr>
            <a:r>
              <a:rPr lang="it-IT" sz="3200" dirty="0">
                <a:latin typeface="Century Gothic" panose="020B0502020202020204" pitchFamily="34" charset="0"/>
              </a:rPr>
              <a:t> piuttosto che per il controllo del Medio Oriente </a:t>
            </a:r>
          </a:p>
          <a:p>
            <a:pPr marL="0" indent="0" algn="ctr">
              <a:buNone/>
            </a:pPr>
            <a:r>
              <a:rPr lang="it-IT" sz="3200" dirty="0">
                <a:latin typeface="Century Gothic" panose="020B0502020202020204" pitchFamily="34" charset="0"/>
              </a:rPr>
              <a:t>o dell’Ucraina, teatri in cui una Russia ‘amica’ </a:t>
            </a:r>
          </a:p>
          <a:p>
            <a:pPr marL="0" indent="0" algn="ctr">
              <a:buNone/>
            </a:pPr>
            <a:r>
              <a:rPr lang="it-IT" sz="3200" dirty="0">
                <a:latin typeface="Century Gothic" panose="020B0502020202020204" pitchFamily="34" charset="0"/>
              </a:rPr>
              <a:t>potrebbe avere un ruolo importante di ‘pacificazione</a:t>
            </a:r>
            <a:r>
              <a:rPr lang="it-IT" sz="3200" b="1" dirty="0">
                <a:latin typeface="Century Gothic" panose="020B0502020202020204" pitchFamily="34" charset="0"/>
              </a:rPr>
              <a:t>’. </a:t>
            </a:r>
          </a:p>
        </p:txBody>
      </p:sp>
    </p:spTree>
    <p:extLst>
      <p:ext uri="{BB962C8B-B14F-4D97-AF65-F5344CB8AC3E}">
        <p14:creationId xmlns:p14="http://schemas.microsoft.com/office/powerpoint/2010/main" val="65826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4AE7A91-B014-F562-5DAE-CD50643C6242}"/>
              </a:ext>
            </a:extLst>
          </p:cNvPr>
          <p:cNvSpPr txBox="1"/>
          <p:nvPr/>
        </p:nvSpPr>
        <p:spPr>
          <a:xfrm>
            <a:off x="3969327" y="1205345"/>
            <a:ext cx="7665946" cy="4401205"/>
          </a:xfrm>
          <a:prstGeom prst="rect">
            <a:avLst/>
          </a:prstGeom>
          <a:noFill/>
        </p:spPr>
        <p:txBody>
          <a:bodyPr wrap="square" rtlCol="0">
            <a:spAutoFit/>
          </a:bodyPr>
          <a:lstStyle/>
          <a:p>
            <a:pPr algn="ctr"/>
            <a:endParaRPr lang="it-IT" sz="2800" dirty="0">
              <a:latin typeface="+mj-lt"/>
            </a:endParaRPr>
          </a:p>
          <a:p>
            <a:pPr algn="ctr"/>
            <a:endParaRPr lang="it-IT" sz="3200" dirty="0">
              <a:latin typeface="Century Gothic" panose="020B0502020202020204" pitchFamily="34" charset="0"/>
            </a:endParaRPr>
          </a:p>
          <a:p>
            <a:pPr algn="ctr"/>
            <a:endParaRPr lang="it-IT" sz="3200" dirty="0">
              <a:latin typeface="Century Gothic" panose="020B0502020202020204" pitchFamily="34" charset="0"/>
            </a:endParaRPr>
          </a:p>
          <a:p>
            <a:pPr algn="ctr"/>
            <a:endParaRPr lang="it-IT" sz="3200" dirty="0">
              <a:latin typeface="Century Gothic" panose="020B0502020202020204" pitchFamily="34" charset="0"/>
            </a:endParaRPr>
          </a:p>
          <a:p>
            <a:pPr algn="ctr"/>
            <a:r>
              <a:rPr lang="it-IT" sz="3200" dirty="0" err="1">
                <a:latin typeface="Century Gothic" panose="020B0502020202020204" pitchFamily="34" charset="0"/>
              </a:rPr>
              <a:t>Mackinder</a:t>
            </a:r>
            <a:r>
              <a:rPr lang="it-IT" sz="3200" dirty="0">
                <a:latin typeface="Century Gothic" panose="020B0502020202020204" pitchFamily="34" charset="0"/>
              </a:rPr>
              <a:t>  morì’ nel 1947</a:t>
            </a:r>
          </a:p>
          <a:p>
            <a:pPr algn="ctr"/>
            <a:r>
              <a:rPr lang="it-IT" sz="3200" dirty="0">
                <a:latin typeface="Century Gothic" panose="020B0502020202020204" pitchFamily="34" charset="0"/>
              </a:rPr>
              <a:t>Dal 1910 al 1922  fu deputato al Parlamento inglese </a:t>
            </a:r>
          </a:p>
          <a:p>
            <a:pPr algn="ctr"/>
            <a:r>
              <a:rPr lang="it-IT" sz="3200" dirty="0">
                <a:latin typeface="Century Gothic" panose="020B0502020202020204" pitchFamily="34" charset="0"/>
              </a:rPr>
              <a:t>  </a:t>
            </a:r>
          </a:p>
          <a:p>
            <a:pPr algn="ctr"/>
            <a:endParaRPr lang="it-IT" sz="2800" dirty="0">
              <a:latin typeface="+mj-lt"/>
            </a:endParaRPr>
          </a:p>
        </p:txBody>
      </p:sp>
      <p:pic>
        <p:nvPicPr>
          <p:cNvPr id="4" name="Immagine 3" descr="Immagine che contiene vestiti, Viso umano, persona, ritratto&#10;&#10;Il contenuto generato dall'IA potrebbe non essere corretto.">
            <a:extLst>
              <a:ext uri="{FF2B5EF4-FFF2-40B4-BE49-F238E27FC236}">
                <a16:creationId xmlns:a16="http://schemas.microsoft.com/office/drawing/2014/main" id="{26CDB83C-92D0-29EF-E3BB-4B9FF3E84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 y="1029954"/>
            <a:ext cx="3355309" cy="4798092"/>
          </a:xfrm>
          <a:prstGeom prst="rect">
            <a:avLst/>
          </a:prstGeom>
        </p:spPr>
      </p:pic>
    </p:spTree>
    <p:extLst>
      <p:ext uri="{BB962C8B-B14F-4D97-AF65-F5344CB8AC3E}">
        <p14:creationId xmlns:p14="http://schemas.microsoft.com/office/powerpoint/2010/main" val="3714860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846D8AD-7A8B-AA3D-909D-8EFAF8F12356}"/>
              </a:ext>
            </a:extLst>
          </p:cNvPr>
          <p:cNvSpPr>
            <a:spLocks noGrp="1"/>
          </p:cNvSpPr>
          <p:nvPr>
            <p:ph idx="1"/>
          </p:nvPr>
        </p:nvSpPr>
        <p:spPr>
          <a:xfrm>
            <a:off x="587022" y="330200"/>
            <a:ext cx="11017956" cy="3098800"/>
          </a:xfrm>
        </p:spPr>
        <p:txBody>
          <a:bodyPr>
            <a:normAutofit/>
          </a:bodyPr>
          <a:lstStyle/>
          <a:p>
            <a:pPr marL="0" indent="0" algn="ctr">
              <a:buNone/>
            </a:pPr>
            <a:r>
              <a:rPr lang="it-IT" dirty="0">
                <a:latin typeface="Century Gothic" panose="020B0502020202020204" pitchFamily="34" charset="0"/>
              </a:rPr>
              <a:t>Il distacco di Cina e Russia </a:t>
            </a:r>
          </a:p>
          <a:p>
            <a:pPr marL="0" indent="0" algn="ctr">
              <a:buNone/>
            </a:pPr>
            <a:r>
              <a:rPr lang="it-IT" dirty="0">
                <a:latin typeface="Century Gothic" panose="020B0502020202020204" pitchFamily="34" charset="0"/>
              </a:rPr>
              <a:t>è costante strategica dell’Occidente</a:t>
            </a:r>
          </a:p>
          <a:p>
            <a:pPr marL="0" indent="0" algn="ctr">
              <a:buNone/>
            </a:pPr>
            <a:r>
              <a:rPr lang="it-IT" dirty="0">
                <a:latin typeface="Century Gothic" panose="020B0502020202020204" pitchFamily="34" charset="0"/>
              </a:rPr>
              <a:t>Anche durante la Guerra Fredda:  </a:t>
            </a:r>
          </a:p>
          <a:p>
            <a:pPr marL="0" indent="0" algn="ctr">
              <a:buNone/>
            </a:pPr>
            <a:r>
              <a:rPr lang="it-IT" b="1" dirty="0">
                <a:latin typeface="Century Gothic" panose="020B0502020202020204" pitchFamily="34" charset="0"/>
              </a:rPr>
              <a:t> nel 1972 gli USA corteggiavano apertamente la Cina</a:t>
            </a:r>
          </a:p>
          <a:p>
            <a:pPr marL="0" indent="0" algn="ctr">
              <a:buNone/>
            </a:pPr>
            <a:r>
              <a:rPr lang="it-IT" b="1" dirty="0">
                <a:latin typeface="Century Gothic" panose="020B0502020202020204" pitchFamily="34" charset="0"/>
              </a:rPr>
              <a:t> anche se USA e Cina erano ancora fieramente nemici </a:t>
            </a:r>
          </a:p>
          <a:p>
            <a:pPr marL="0" indent="0" algn="ctr">
              <a:buNone/>
            </a:pPr>
            <a:r>
              <a:rPr lang="it-IT" b="1" dirty="0">
                <a:latin typeface="Century Gothic" panose="020B0502020202020204" pitchFamily="34" charset="0"/>
              </a:rPr>
              <a:t>in Vietnam </a:t>
            </a:r>
            <a:r>
              <a:rPr lang="it-IT" dirty="0">
                <a:latin typeface="Century Gothic" panose="020B0502020202020204" pitchFamily="34" charset="0"/>
              </a:rPr>
              <a:t>( la guerra finì nel 1975)</a:t>
            </a:r>
          </a:p>
        </p:txBody>
      </p:sp>
      <p:pic>
        <p:nvPicPr>
          <p:cNvPr id="5" name="Immagine 4" descr="Immagine che contiene persona, Viso umano, uomo, muro&#10;&#10;Il contenuto generato dall'IA potrebbe non essere corretto.">
            <a:extLst>
              <a:ext uri="{FF2B5EF4-FFF2-40B4-BE49-F238E27FC236}">
                <a16:creationId xmlns:a16="http://schemas.microsoft.com/office/drawing/2014/main" id="{6D4C7205-7E28-ACD7-3E23-BFECFCFCD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875" y="3509071"/>
            <a:ext cx="5157103" cy="2900871"/>
          </a:xfrm>
          <a:prstGeom prst="rect">
            <a:avLst/>
          </a:prstGeom>
        </p:spPr>
      </p:pic>
      <p:pic>
        <p:nvPicPr>
          <p:cNvPr id="9" name="Immagine 8" descr="Immagine che contiene mappa&#10;&#10;Il contenuto generato dall'IA potrebbe non essere corretto.">
            <a:extLst>
              <a:ext uri="{FF2B5EF4-FFF2-40B4-BE49-F238E27FC236}">
                <a16:creationId xmlns:a16="http://schemas.microsoft.com/office/drawing/2014/main" id="{4172AE0F-6D79-ACA8-954F-2250D7124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022" y="3509070"/>
            <a:ext cx="5429440" cy="2900872"/>
          </a:xfrm>
          <a:prstGeom prst="rect">
            <a:avLst/>
          </a:prstGeom>
        </p:spPr>
      </p:pic>
    </p:spTree>
    <p:extLst>
      <p:ext uri="{BB962C8B-B14F-4D97-AF65-F5344CB8AC3E}">
        <p14:creationId xmlns:p14="http://schemas.microsoft.com/office/powerpoint/2010/main" val="822566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mappa, atlante&#10;&#10;Il contenuto generato dall'IA potrebbe non essere corretto.">
            <a:extLst>
              <a:ext uri="{FF2B5EF4-FFF2-40B4-BE49-F238E27FC236}">
                <a16:creationId xmlns:a16="http://schemas.microsoft.com/office/drawing/2014/main" id="{FEB08249-6375-5360-655D-5F1936C45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523" y="469435"/>
            <a:ext cx="7957297" cy="4522396"/>
          </a:xfrm>
          <a:prstGeom prst="rect">
            <a:avLst/>
          </a:prstGeom>
        </p:spPr>
      </p:pic>
      <p:sp>
        <p:nvSpPr>
          <p:cNvPr id="4" name="CasellaDiTesto 3">
            <a:extLst>
              <a:ext uri="{FF2B5EF4-FFF2-40B4-BE49-F238E27FC236}">
                <a16:creationId xmlns:a16="http://schemas.microsoft.com/office/drawing/2014/main" id="{1B1A1095-CC9B-5EF6-385B-ECA762965273}"/>
              </a:ext>
            </a:extLst>
          </p:cNvPr>
          <p:cNvSpPr txBox="1"/>
          <p:nvPr/>
        </p:nvSpPr>
        <p:spPr>
          <a:xfrm>
            <a:off x="317500" y="4775200"/>
            <a:ext cx="11582400" cy="1815882"/>
          </a:xfrm>
          <a:prstGeom prst="rect">
            <a:avLst/>
          </a:prstGeom>
          <a:noFill/>
        </p:spPr>
        <p:txBody>
          <a:bodyPr wrap="square" rtlCol="0">
            <a:spAutoFit/>
          </a:bodyPr>
          <a:lstStyle/>
          <a:p>
            <a:pPr algn="ctr"/>
            <a:r>
              <a:rPr lang="it-IT" sz="2800" dirty="0"/>
              <a:t> </a:t>
            </a:r>
          </a:p>
          <a:p>
            <a:pPr algn="ctr"/>
            <a:r>
              <a:rPr lang="it-IT" sz="2800" dirty="0">
                <a:latin typeface="Century Gothic" panose="020B0502020202020204" pitchFamily="34" charset="0"/>
              </a:rPr>
              <a:t>Le necessità strategiche della Russia:</a:t>
            </a:r>
          </a:p>
          <a:p>
            <a:pPr algn="ctr"/>
            <a:r>
              <a:rPr lang="it-IT" sz="2800" dirty="0">
                <a:latin typeface="Century Gothic" panose="020B0502020202020204" pitchFamily="34" charset="0"/>
              </a:rPr>
              <a:t>controllare i territori da cui la pianura russa può venire attaccata, </a:t>
            </a:r>
          </a:p>
          <a:p>
            <a:pPr algn="ctr"/>
            <a:r>
              <a:rPr lang="it-IT" sz="2800" dirty="0">
                <a:latin typeface="Century Gothic" panose="020B0502020202020204" pitchFamily="34" charset="0"/>
              </a:rPr>
              <a:t>ma anche</a:t>
            </a:r>
            <a:r>
              <a:rPr lang="it-IT" sz="2800" i="1" dirty="0">
                <a:latin typeface="Century Gothic" panose="020B0502020202020204" pitchFamily="34" charset="0"/>
              </a:rPr>
              <a:t> </a:t>
            </a:r>
            <a:r>
              <a:rPr lang="it-IT" sz="2800" b="1" i="1" dirty="0">
                <a:solidFill>
                  <a:srgbClr val="FF0000"/>
                </a:solidFill>
                <a:latin typeface="Century Gothic" panose="020B0502020202020204" pitchFamily="34" charset="0"/>
              </a:rPr>
              <a:t>i territori che le danno accesso ai mari navigabili. </a:t>
            </a:r>
          </a:p>
        </p:txBody>
      </p:sp>
      <p:sp>
        <p:nvSpPr>
          <p:cNvPr id="2" name="Freccia a destra 1">
            <a:extLst>
              <a:ext uri="{FF2B5EF4-FFF2-40B4-BE49-F238E27FC236}">
                <a16:creationId xmlns:a16="http://schemas.microsoft.com/office/drawing/2014/main" id="{70F6D747-6C48-D3DA-4FE2-408F786E1BDE}"/>
              </a:ext>
            </a:extLst>
          </p:cNvPr>
          <p:cNvSpPr/>
          <p:nvPr/>
        </p:nvSpPr>
        <p:spPr>
          <a:xfrm rot="12554709">
            <a:off x="3362401" y="1121442"/>
            <a:ext cx="694439" cy="23813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0486BB97-E1DB-C9EF-7074-FE8C4EBFA449}"/>
              </a:ext>
            </a:extLst>
          </p:cNvPr>
          <p:cNvPicPr>
            <a:picLocks noChangeAspect="1"/>
          </p:cNvPicPr>
          <p:nvPr/>
        </p:nvPicPr>
        <p:blipFill>
          <a:blip r:embed="rId4"/>
          <a:stretch>
            <a:fillRect/>
          </a:stretch>
        </p:blipFill>
        <p:spPr>
          <a:xfrm rot="5093587">
            <a:off x="3916725" y="2179801"/>
            <a:ext cx="560881" cy="566977"/>
          </a:xfrm>
          <a:prstGeom prst="rect">
            <a:avLst/>
          </a:prstGeom>
        </p:spPr>
      </p:pic>
      <p:pic>
        <p:nvPicPr>
          <p:cNvPr id="6" name="Immagine 5">
            <a:extLst>
              <a:ext uri="{FF2B5EF4-FFF2-40B4-BE49-F238E27FC236}">
                <a16:creationId xmlns:a16="http://schemas.microsoft.com/office/drawing/2014/main" id="{2AE91148-A188-E143-26B3-C79C17261B0F}"/>
              </a:ext>
            </a:extLst>
          </p:cNvPr>
          <p:cNvPicPr>
            <a:picLocks noChangeAspect="1"/>
          </p:cNvPicPr>
          <p:nvPr/>
        </p:nvPicPr>
        <p:blipFill>
          <a:blip r:embed="rId4"/>
          <a:stretch>
            <a:fillRect/>
          </a:stretch>
        </p:blipFill>
        <p:spPr>
          <a:xfrm rot="4531526">
            <a:off x="2957588" y="1532842"/>
            <a:ext cx="560881" cy="566977"/>
          </a:xfrm>
          <a:prstGeom prst="rect">
            <a:avLst/>
          </a:prstGeom>
        </p:spPr>
      </p:pic>
      <p:pic>
        <p:nvPicPr>
          <p:cNvPr id="7" name="Immagine 6">
            <a:extLst>
              <a:ext uri="{FF2B5EF4-FFF2-40B4-BE49-F238E27FC236}">
                <a16:creationId xmlns:a16="http://schemas.microsoft.com/office/drawing/2014/main" id="{21358415-28DD-FA79-AE0B-7AB9E0CCA705}"/>
              </a:ext>
            </a:extLst>
          </p:cNvPr>
          <p:cNvPicPr>
            <a:picLocks noChangeAspect="1"/>
          </p:cNvPicPr>
          <p:nvPr/>
        </p:nvPicPr>
        <p:blipFill>
          <a:blip r:embed="rId4"/>
          <a:stretch>
            <a:fillRect/>
          </a:stretch>
        </p:blipFill>
        <p:spPr>
          <a:xfrm rot="21424742">
            <a:off x="8316243" y="1875239"/>
            <a:ext cx="560881" cy="566977"/>
          </a:xfrm>
          <a:prstGeom prst="rect">
            <a:avLst/>
          </a:prstGeom>
        </p:spPr>
      </p:pic>
      <p:pic>
        <p:nvPicPr>
          <p:cNvPr id="8" name="Immagine 7">
            <a:extLst>
              <a:ext uri="{FF2B5EF4-FFF2-40B4-BE49-F238E27FC236}">
                <a16:creationId xmlns:a16="http://schemas.microsoft.com/office/drawing/2014/main" id="{A7A64A75-5B1C-7DEF-D2E6-80930D7D11CA}"/>
              </a:ext>
            </a:extLst>
          </p:cNvPr>
          <p:cNvPicPr>
            <a:picLocks noChangeAspect="1"/>
          </p:cNvPicPr>
          <p:nvPr/>
        </p:nvPicPr>
        <p:blipFill>
          <a:blip r:embed="rId4"/>
          <a:stretch>
            <a:fillRect/>
          </a:stretch>
        </p:blipFill>
        <p:spPr>
          <a:xfrm rot="2078476">
            <a:off x="1705036" y="2273482"/>
            <a:ext cx="560881" cy="566977"/>
          </a:xfrm>
          <a:prstGeom prst="rect">
            <a:avLst/>
          </a:prstGeom>
        </p:spPr>
      </p:pic>
    </p:spTree>
    <p:extLst>
      <p:ext uri="{BB962C8B-B14F-4D97-AF65-F5344CB8AC3E}">
        <p14:creationId xmlns:p14="http://schemas.microsoft.com/office/powerpoint/2010/main" val="210756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Aerofotogrammetria, schermata, natura&#10;&#10;Il contenuto generato dall'IA potrebbe non essere corretto.">
            <a:extLst>
              <a:ext uri="{FF2B5EF4-FFF2-40B4-BE49-F238E27FC236}">
                <a16:creationId xmlns:a16="http://schemas.microsoft.com/office/drawing/2014/main" id="{5FD1510D-761E-4A63-8A4A-BE4EA89ED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191" y="1231106"/>
            <a:ext cx="7818437" cy="5268038"/>
          </a:xfrm>
          <a:prstGeom prst="rect">
            <a:avLst/>
          </a:prstGeom>
        </p:spPr>
      </p:pic>
      <p:sp>
        <p:nvSpPr>
          <p:cNvPr id="4" name="CasellaDiTesto 3">
            <a:extLst>
              <a:ext uri="{FF2B5EF4-FFF2-40B4-BE49-F238E27FC236}">
                <a16:creationId xmlns:a16="http://schemas.microsoft.com/office/drawing/2014/main" id="{D1D73DCF-43DA-B5C9-C020-62FE775B4E8B}"/>
              </a:ext>
            </a:extLst>
          </p:cNvPr>
          <p:cNvSpPr txBox="1"/>
          <p:nvPr/>
        </p:nvSpPr>
        <p:spPr>
          <a:xfrm>
            <a:off x="165100" y="0"/>
            <a:ext cx="11135697" cy="1231106"/>
          </a:xfrm>
          <a:prstGeom prst="rect">
            <a:avLst/>
          </a:prstGeom>
          <a:noFill/>
        </p:spPr>
        <p:txBody>
          <a:bodyPr wrap="square" rtlCol="0">
            <a:spAutoFit/>
          </a:bodyPr>
          <a:lstStyle/>
          <a:p>
            <a:pPr algn="ctr"/>
            <a:r>
              <a:rPr lang="it-IT" sz="2800" dirty="0">
                <a:latin typeface="Century Gothic" panose="020B0502020202020204" pitchFamily="34" charset="0"/>
              </a:rPr>
              <a:t> </a:t>
            </a:r>
          </a:p>
          <a:p>
            <a:pPr algn="ctr"/>
            <a:r>
              <a:rPr lang="it-IT" sz="2800" dirty="0">
                <a:latin typeface="Century Gothic" panose="020B0502020202020204" pitchFamily="34" charset="0"/>
              </a:rPr>
              <a:t>Guardiamo al Mediterraneo come i Russi</a:t>
            </a:r>
          </a:p>
          <a:p>
            <a:pPr algn="ctr"/>
            <a:r>
              <a:rPr lang="it-IT" dirty="0"/>
              <a:t> </a:t>
            </a:r>
          </a:p>
        </p:txBody>
      </p:sp>
    </p:spTree>
    <p:extLst>
      <p:ext uri="{BB962C8B-B14F-4D97-AF65-F5344CB8AC3E}">
        <p14:creationId xmlns:p14="http://schemas.microsoft.com/office/powerpoint/2010/main" val="396955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mappa, atlante&#10;&#10;Il contenuto generato dall'IA potrebbe non essere corretto.">
            <a:extLst>
              <a:ext uri="{FF2B5EF4-FFF2-40B4-BE49-F238E27FC236}">
                <a16:creationId xmlns:a16="http://schemas.microsoft.com/office/drawing/2014/main" id="{A98CA563-5CDB-C485-5C88-3EAAC1553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00" y="2364244"/>
            <a:ext cx="4683533" cy="4008829"/>
          </a:xfrm>
          <a:prstGeom prst="rect">
            <a:avLst/>
          </a:prstGeom>
        </p:spPr>
      </p:pic>
      <p:sp>
        <p:nvSpPr>
          <p:cNvPr id="4" name="CasellaDiTesto 3">
            <a:extLst>
              <a:ext uri="{FF2B5EF4-FFF2-40B4-BE49-F238E27FC236}">
                <a16:creationId xmlns:a16="http://schemas.microsoft.com/office/drawing/2014/main" id="{B2792BC4-75F4-29FF-ADDB-805252F39611}"/>
              </a:ext>
            </a:extLst>
          </p:cNvPr>
          <p:cNvSpPr txBox="1"/>
          <p:nvPr/>
        </p:nvSpPr>
        <p:spPr>
          <a:xfrm>
            <a:off x="6273800" y="406400"/>
            <a:ext cx="5245100" cy="2523768"/>
          </a:xfrm>
          <a:prstGeom prst="rect">
            <a:avLst/>
          </a:prstGeom>
          <a:noFill/>
        </p:spPr>
        <p:txBody>
          <a:bodyPr wrap="square" rtlCol="0">
            <a:spAutoFit/>
          </a:bodyPr>
          <a:lstStyle/>
          <a:p>
            <a:r>
              <a:rPr lang="it-IT" dirty="0"/>
              <a:t> </a:t>
            </a:r>
            <a:endParaRPr lang="it-IT" sz="2800" dirty="0">
              <a:latin typeface="Century Gothic" panose="020B0502020202020204" pitchFamily="34" charset="0"/>
            </a:endParaRPr>
          </a:p>
          <a:p>
            <a:pPr algn="ctr"/>
            <a:r>
              <a:rPr lang="it-IT" sz="2800" dirty="0">
                <a:latin typeface="Century Gothic" panose="020B0502020202020204" pitchFamily="34" charset="0"/>
              </a:rPr>
              <a:t>Nel 1942 i Russi persero  </a:t>
            </a:r>
          </a:p>
          <a:p>
            <a:pPr algn="ctr"/>
            <a:r>
              <a:rPr lang="it-IT" sz="2800" dirty="0">
                <a:latin typeface="Century Gothic" panose="020B0502020202020204" pitchFamily="34" charset="0"/>
              </a:rPr>
              <a:t>un milione di uomini a Stalingrado  per negare </a:t>
            </a:r>
          </a:p>
          <a:p>
            <a:pPr algn="ctr"/>
            <a:r>
              <a:rPr lang="it-IT" sz="2800" dirty="0">
                <a:latin typeface="Century Gothic" panose="020B0502020202020204" pitchFamily="34" charset="0"/>
              </a:rPr>
              <a:t>ai nazisti l’accesso </a:t>
            </a:r>
          </a:p>
          <a:p>
            <a:pPr algn="ctr"/>
            <a:r>
              <a:rPr lang="it-IT" sz="2800" dirty="0">
                <a:latin typeface="Century Gothic" panose="020B0502020202020204" pitchFamily="34" charset="0"/>
              </a:rPr>
              <a:t>al petrolio del Caspio</a:t>
            </a:r>
          </a:p>
        </p:txBody>
      </p:sp>
      <p:sp>
        <p:nvSpPr>
          <p:cNvPr id="5" name="CasellaDiTesto 4">
            <a:extLst>
              <a:ext uri="{FF2B5EF4-FFF2-40B4-BE49-F238E27FC236}">
                <a16:creationId xmlns:a16="http://schemas.microsoft.com/office/drawing/2014/main" id="{57FA7667-F37A-6D8F-E28D-99B54A732E96}"/>
              </a:ext>
            </a:extLst>
          </p:cNvPr>
          <p:cNvSpPr txBox="1"/>
          <p:nvPr/>
        </p:nvSpPr>
        <p:spPr>
          <a:xfrm>
            <a:off x="557100" y="952500"/>
            <a:ext cx="4573700" cy="954107"/>
          </a:xfrm>
          <a:prstGeom prst="rect">
            <a:avLst/>
          </a:prstGeom>
          <a:noFill/>
        </p:spPr>
        <p:txBody>
          <a:bodyPr wrap="square" rtlCol="0">
            <a:spAutoFit/>
          </a:bodyPr>
          <a:lstStyle/>
          <a:p>
            <a:pPr algn="ctr"/>
            <a:r>
              <a:rPr lang="it-IT" sz="2800" dirty="0">
                <a:latin typeface="Century Gothic" panose="020B0502020202020204" pitchFamily="34" charset="0"/>
              </a:rPr>
              <a:t>Il Caspio, i giacimenti </a:t>
            </a:r>
          </a:p>
          <a:p>
            <a:pPr algn="ctr"/>
            <a:r>
              <a:rPr lang="it-IT" sz="2800" dirty="0">
                <a:latin typeface="Century Gothic" panose="020B0502020202020204" pitchFamily="34" charset="0"/>
              </a:rPr>
              <a:t>di petrolio e gas </a:t>
            </a:r>
          </a:p>
        </p:txBody>
      </p:sp>
      <p:pic>
        <p:nvPicPr>
          <p:cNvPr id="7" name="Immagine 6" descr="Immagine che contiene testo, mappa, atlante&#10;&#10;Il contenuto generato dall'IA potrebbe non essere corretto.">
            <a:extLst>
              <a:ext uri="{FF2B5EF4-FFF2-40B4-BE49-F238E27FC236}">
                <a16:creationId xmlns:a16="http://schemas.microsoft.com/office/drawing/2014/main" id="{045312A9-B240-68E8-976C-2FDCD171BE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369" y="3384225"/>
            <a:ext cx="3855180" cy="2988848"/>
          </a:xfrm>
          <a:prstGeom prst="rect">
            <a:avLst/>
          </a:prstGeom>
        </p:spPr>
      </p:pic>
    </p:spTree>
    <p:extLst>
      <p:ext uri="{BB962C8B-B14F-4D97-AF65-F5344CB8AC3E}">
        <p14:creationId xmlns:p14="http://schemas.microsoft.com/office/powerpoint/2010/main" val="313153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97EE1-4180-5FEC-935D-F666679A9548}"/>
            </a:ext>
          </a:extLst>
        </p:cNvPr>
        <p:cNvGrpSpPr/>
        <p:nvPr/>
      </p:nvGrpSpPr>
      <p:grpSpPr>
        <a:xfrm>
          <a:off x="0" y="0"/>
          <a:ext cx="0" cy="0"/>
          <a:chOff x="0" y="0"/>
          <a:chExt cx="0" cy="0"/>
        </a:xfrm>
      </p:grpSpPr>
      <p:pic>
        <p:nvPicPr>
          <p:cNvPr id="5" name="Immagine 4" descr="Immagine che contiene testo, mappa, schermata, atlante&#10;&#10;Il contenuto generato dall'IA potrebbe non essere corretto.">
            <a:extLst>
              <a:ext uri="{FF2B5EF4-FFF2-40B4-BE49-F238E27FC236}">
                <a16:creationId xmlns:a16="http://schemas.microsoft.com/office/drawing/2014/main" id="{059970F2-D73B-BF43-3FFA-ADF0859AD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2" y="159545"/>
            <a:ext cx="5535469" cy="3847151"/>
          </a:xfrm>
          <a:prstGeom prst="rect">
            <a:avLst/>
          </a:prstGeom>
        </p:spPr>
      </p:pic>
      <p:pic>
        <p:nvPicPr>
          <p:cNvPr id="7" name="Immagine 6" descr="Immagine che contiene testo, mappa, atlante&#10;&#10;Il contenuto generato dall'IA potrebbe non essere corretto.">
            <a:extLst>
              <a:ext uri="{FF2B5EF4-FFF2-40B4-BE49-F238E27FC236}">
                <a16:creationId xmlns:a16="http://schemas.microsoft.com/office/drawing/2014/main" id="{BA79B6D1-951A-1DCB-7DB1-C9E5CDBEF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1297" y="2603499"/>
            <a:ext cx="6089251" cy="4094955"/>
          </a:xfrm>
          <a:prstGeom prst="rect">
            <a:avLst/>
          </a:prstGeom>
        </p:spPr>
      </p:pic>
      <p:sp>
        <p:nvSpPr>
          <p:cNvPr id="8" name="CasellaDiTesto 7">
            <a:extLst>
              <a:ext uri="{FF2B5EF4-FFF2-40B4-BE49-F238E27FC236}">
                <a16:creationId xmlns:a16="http://schemas.microsoft.com/office/drawing/2014/main" id="{3F1FC3E0-A0F0-3A4B-E1E9-382D22273230}"/>
              </a:ext>
            </a:extLst>
          </p:cNvPr>
          <p:cNvSpPr txBox="1"/>
          <p:nvPr/>
        </p:nvSpPr>
        <p:spPr>
          <a:xfrm>
            <a:off x="5761297" y="469901"/>
            <a:ext cx="6089251" cy="1384995"/>
          </a:xfrm>
          <a:prstGeom prst="rect">
            <a:avLst/>
          </a:prstGeom>
          <a:noFill/>
        </p:spPr>
        <p:txBody>
          <a:bodyPr wrap="square" rtlCol="0">
            <a:spAutoFit/>
          </a:bodyPr>
          <a:lstStyle/>
          <a:p>
            <a:pPr algn="ctr"/>
            <a:r>
              <a:rPr lang="it-IT" dirty="0"/>
              <a:t> </a:t>
            </a:r>
            <a:r>
              <a:rPr lang="it-IT" sz="2800" dirty="0">
                <a:latin typeface="Century Gothic" panose="020B0502020202020204" pitchFamily="34" charset="0"/>
              </a:rPr>
              <a:t>Le autocrazie russe hanno sempre mandato propri cittadini a metter radici nei territori vicini</a:t>
            </a:r>
          </a:p>
        </p:txBody>
      </p:sp>
      <p:sp>
        <p:nvSpPr>
          <p:cNvPr id="9" name="CasellaDiTesto 8">
            <a:extLst>
              <a:ext uri="{FF2B5EF4-FFF2-40B4-BE49-F238E27FC236}">
                <a16:creationId xmlns:a16="http://schemas.microsoft.com/office/drawing/2014/main" id="{D875CF63-87F5-EFB0-648C-2CDFDD9B1C73}"/>
              </a:ext>
            </a:extLst>
          </p:cNvPr>
          <p:cNvSpPr txBox="1"/>
          <p:nvPr/>
        </p:nvSpPr>
        <p:spPr>
          <a:xfrm>
            <a:off x="153001" y="3911600"/>
            <a:ext cx="5535469" cy="2954655"/>
          </a:xfrm>
          <a:prstGeom prst="rect">
            <a:avLst/>
          </a:prstGeom>
          <a:noFill/>
        </p:spPr>
        <p:txBody>
          <a:bodyPr wrap="square" rtlCol="0">
            <a:spAutoFit/>
          </a:bodyPr>
          <a:lstStyle/>
          <a:p>
            <a:pPr algn="ctr"/>
            <a:r>
              <a:rPr lang="it-IT" dirty="0"/>
              <a:t>  </a:t>
            </a:r>
          </a:p>
          <a:p>
            <a:pPr algn="ctr"/>
            <a:r>
              <a:rPr lang="it-IT" sz="2800" dirty="0">
                <a:latin typeface="Century Gothic" panose="020B0502020202020204" pitchFamily="34" charset="0"/>
              </a:rPr>
              <a:t>La Russia manda missioni militari a loro ‘protezione’</a:t>
            </a:r>
          </a:p>
          <a:p>
            <a:pPr algn="ctr"/>
            <a:r>
              <a:rPr lang="it-IT" sz="2800" dirty="0">
                <a:latin typeface="Century Gothic" panose="020B0502020202020204" pitchFamily="34" charset="0"/>
              </a:rPr>
              <a:t> durante le crisi  </a:t>
            </a:r>
          </a:p>
          <a:p>
            <a:pPr algn="ctr"/>
            <a:r>
              <a:rPr lang="it-IT" sz="2800" dirty="0">
                <a:latin typeface="Century Gothic" panose="020B0502020202020204" pitchFamily="34" charset="0"/>
              </a:rPr>
              <a:t>(anche in Israele </a:t>
            </a:r>
          </a:p>
          <a:p>
            <a:pPr algn="ctr"/>
            <a:r>
              <a:rPr lang="it-IT" sz="2800" dirty="0">
                <a:latin typeface="Century Gothic" panose="020B0502020202020204" pitchFamily="34" charset="0"/>
              </a:rPr>
              <a:t>ci sono circa un milione </a:t>
            </a:r>
          </a:p>
          <a:p>
            <a:pPr algn="ctr"/>
            <a:r>
              <a:rPr lang="it-IT" sz="2800" dirty="0">
                <a:latin typeface="Century Gothic" panose="020B0502020202020204" pitchFamily="34" charset="0"/>
              </a:rPr>
              <a:t>di cittadini russi) </a:t>
            </a:r>
            <a:endParaRPr lang="it-IT" dirty="0">
              <a:latin typeface="Century Gothic" panose="020B0502020202020204" pitchFamily="34" charset="0"/>
            </a:endParaRPr>
          </a:p>
        </p:txBody>
      </p:sp>
    </p:spTree>
    <p:extLst>
      <p:ext uri="{BB962C8B-B14F-4D97-AF65-F5344CB8AC3E}">
        <p14:creationId xmlns:p14="http://schemas.microsoft.com/office/powerpoint/2010/main" val="921502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37F6B4C-DC5B-A1E1-3E43-8B4D41E797FB}"/>
              </a:ext>
            </a:extLst>
          </p:cNvPr>
          <p:cNvSpPr txBox="1"/>
          <p:nvPr/>
        </p:nvSpPr>
        <p:spPr>
          <a:xfrm>
            <a:off x="254000" y="233680"/>
            <a:ext cx="11739731" cy="2246769"/>
          </a:xfrm>
          <a:prstGeom prst="rect">
            <a:avLst/>
          </a:prstGeom>
          <a:noFill/>
        </p:spPr>
        <p:txBody>
          <a:bodyPr wrap="square" rtlCol="0">
            <a:spAutoFit/>
          </a:bodyPr>
          <a:lstStyle/>
          <a:p>
            <a:pPr algn="ctr"/>
            <a:r>
              <a:rPr lang="it-IT" dirty="0"/>
              <a:t> </a:t>
            </a:r>
            <a:r>
              <a:rPr lang="it-IT" sz="2800" dirty="0">
                <a:latin typeface="Century Gothic" panose="020B0502020202020204" pitchFamily="34" charset="0"/>
              </a:rPr>
              <a:t>La Russia utile all’Occidente per spegnere </a:t>
            </a:r>
          </a:p>
          <a:p>
            <a:pPr algn="ctr"/>
            <a:r>
              <a:rPr lang="it-IT" sz="2800" dirty="0">
                <a:latin typeface="Century Gothic" panose="020B0502020202020204" pitchFamily="34" charset="0"/>
              </a:rPr>
              <a:t>il conflitto israeliano-palestinese,</a:t>
            </a:r>
          </a:p>
          <a:p>
            <a:pPr algn="ctr"/>
            <a:r>
              <a:rPr lang="it-IT" sz="2800" dirty="0">
                <a:latin typeface="Century Gothic" panose="020B0502020202020204" pitchFamily="34" charset="0"/>
              </a:rPr>
              <a:t>alimentato in primis dall’URSS dal1967 fino al 1990.</a:t>
            </a:r>
          </a:p>
          <a:p>
            <a:pPr algn="ctr"/>
            <a:r>
              <a:rPr lang="it-IT" sz="2800" dirty="0">
                <a:latin typeface="Century Gothic" panose="020B0502020202020204" pitchFamily="34" charset="0"/>
              </a:rPr>
              <a:t> USA-Russia nel 2025 discutono la fine della guerra in Ucraina </a:t>
            </a:r>
          </a:p>
          <a:p>
            <a:pPr algn="ctr"/>
            <a:r>
              <a:rPr lang="it-IT" sz="2800" dirty="0">
                <a:latin typeface="Century Gothic" panose="020B0502020202020204" pitchFamily="34" charset="0"/>
              </a:rPr>
              <a:t>… </a:t>
            </a:r>
            <a:r>
              <a:rPr lang="it-IT" sz="2800" b="1" dirty="0">
                <a:latin typeface="Century Gothic" panose="020B0502020202020204" pitchFamily="34" charset="0"/>
              </a:rPr>
              <a:t>a Riyad</a:t>
            </a:r>
            <a:r>
              <a:rPr lang="it-IT" sz="2800" dirty="0">
                <a:latin typeface="Century Gothic" panose="020B0502020202020204" pitchFamily="34" charset="0"/>
              </a:rPr>
              <a:t>! </a:t>
            </a:r>
            <a:r>
              <a:rPr lang="it-IT" sz="2800" dirty="0"/>
              <a:t>  </a:t>
            </a:r>
          </a:p>
        </p:txBody>
      </p:sp>
      <p:pic>
        <p:nvPicPr>
          <p:cNvPr id="4" name="Immagine 3" descr="Immagine che contiene tavolo, interno, persona, vestiti&#10;&#10;Il contenuto generato dall'IA potrebbe non essere corretto.">
            <a:extLst>
              <a:ext uri="{FF2B5EF4-FFF2-40B4-BE49-F238E27FC236}">
                <a16:creationId xmlns:a16="http://schemas.microsoft.com/office/drawing/2014/main" id="{53D44BA7-3F5F-3ABA-B6B1-B0F2396B2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864" y="2555519"/>
            <a:ext cx="8012781" cy="3849440"/>
          </a:xfrm>
          <a:prstGeom prst="rect">
            <a:avLst/>
          </a:prstGeom>
        </p:spPr>
      </p:pic>
    </p:spTree>
    <p:extLst>
      <p:ext uri="{BB962C8B-B14F-4D97-AF65-F5344CB8AC3E}">
        <p14:creationId xmlns:p14="http://schemas.microsoft.com/office/powerpoint/2010/main" val="2310992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BCE9B-96C5-1814-B0B1-28DA8AB7CB5D}"/>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D814C41D-C088-CA1A-F9A8-959E7DCC9825}"/>
              </a:ext>
            </a:extLst>
          </p:cNvPr>
          <p:cNvSpPr txBox="1"/>
          <p:nvPr/>
        </p:nvSpPr>
        <p:spPr>
          <a:xfrm>
            <a:off x="254000" y="233680"/>
            <a:ext cx="11739731" cy="523220"/>
          </a:xfrm>
          <a:prstGeom prst="rect">
            <a:avLst/>
          </a:prstGeom>
          <a:noFill/>
        </p:spPr>
        <p:txBody>
          <a:bodyPr wrap="square" rtlCol="0">
            <a:spAutoFit/>
          </a:bodyPr>
          <a:lstStyle/>
          <a:p>
            <a:pPr algn="ctr"/>
            <a:r>
              <a:rPr lang="it-IT" sz="2800" b="1" dirty="0">
                <a:latin typeface="Century Gothic" panose="020B0502020202020204" pitchFamily="34" charset="0"/>
              </a:rPr>
              <a:t>Il ruolo della Russia nella guerra all’ISIS </a:t>
            </a:r>
            <a:endParaRPr lang="it-IT" sz="4000" b="1" dirty="0">
              <a:latin typeface="Century Gothic" panose="020B0502020202020204" pitchFamily="34" charset="0"/>
            </a:endParaRPr>
          </a:p>
        </p:txBody>
      </p:sp>
      <p:sp>
        <p:nvSpPr>
          <p:cNvPr id="3" name="CasellaDiTesto 2">
            <a:extLst>
              <a:ext uri="{FF2B5EF4-FFF2-40B4-BE49-F238E27FC236}">
                <a16:creationId xmlns:a16="http://schemas.microsoft.com/office/drawing/2014/main" id="{65CF0D6B-5B7E-9BB5-C4D2-04CEC73B4EE5}"/>
              </a:ext>
            </a:extLst>
          </p:cNvPr>
          <p:cNvSpPr txBox="1"/>
          <p:nvPr/>
        </p:nvSpPr>
        <p:spPr>
          <a:xfrm>
            <a:off x="6921500" y="939800"/>
            <a:ext cx="4305300" cy="1841282"/>
          </a:xfrm>
          <a:prstGeom prst="rect">
            <a:avLst/>
          </a:prstGeom>
          <a:noFill/>
        </p:spPr>
        <p:txBody>
          <a:bodyPr wrap="square" rtlCol="0">
            <a:spAutoFit/>
          </a:bodyPr>
          <a:lstStyle/>
          <a:p>
            <a:pPr algn="ctr"/>
            <a:r>
              <a:rPr lang="it-IT" sz="2800" dirty="0">
                <a:latin typeface="Century Gothic" panose="020B0502020202020204" pitchFamily="34" charset="0"/>
              </a:rPr>
              <a:t>Dal 2015 missili sulla Siria  dal Mar  Caspio,</a:t>
            </a:r>
          </a:p>
          <a:p>
            <a:pPr algn="ctr"/>
            <a:r>
              <a:rPr lang="it-IT" sz="2800" dirty="0">
                <a:latin typeface="Century Gothic" panose="020B0502020202020204" pitchFamily="34" charset="0"/>
              </a:rPr>
              <a:t>attacchi aerei dal Mediterraneo </a:t>
            </a:r>
          </a:p>
        </p:txBody>
      </p:sp>
      <p:pic>
        <p:nvPicPr>
          <p:cNvPr id="6" name="Immagine 5" descr="Immagine che contiene testo, mappa, schermata, Carattere&#10;&#10;Il contenuto generato dall'IA potrebbe non essere corretto.">
            <a:extLst>
              <a:ext uri="{FF2B5EF4-FFF2-40B4-BE49-F238E27FC236}">
                <a16:creationId xmlns:a16="http://schemas.microsoft.com/office/drawing/2014/main" id="{BD0307EB-89B5-C2E9-5F06-659F4A5E0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086" y="1134700"/>
            <a:ext cx="5904713" cy="5356531"/>
          </a:xfrm>
          <a:prstGeom prst="rect">
            <a:avLst/>
          </a:prstGeom>
        </p:spPr>
      </p:pic>
      <p:pic>
        <p:nvPicPr>
          <p:cNvPr id="8" name="Immagine 7" descr="Immagine che contiene testo, mappa, atlante, Carattere&#10;&#10;Il contenuto generato dall'IA potrebbe non essere corretto.">
            <a:extLst>
              <a:ext uri="{FF2B5EF4-FFF2-40B4-BE49-F238E27FC236}">
                <a16:creationId xmlns:a16="http://schemas.microsoft.com/office/drawing/2014/main" id="{4C64915A-2508-F24B-4CCA-67AA9A07A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2921904"/>
            <a:ext cx="4305300" cy="3480427"/>
          </a:xfrm>
          <a:prstGeom prst="rect">
            <a:avLst/>
          </a:prstGeom>
        </p:spPr>
      </p:pic>
    </p:spTree>
    <p:extLst>
      <p:ext uri="{BB962C8B-B14F-4D97-AF65-F5344CB8AC3E}">
        <p14:creationId xmlns:p14="http://schemas.microsoft.com/office/powerpoint/2010/main" val="98222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DEA6367-A0FD-684C-82EB-8CEE2FE3DF4F}"/>
              </a:ext>
            </a:extLst>
          </p:cNvPr>
          <p:cNvSpPr txBox="1"/>
          <p:nvPr/>
        </p:nvSpPr>
        <p:spPr>
          <a:xfrm>
            <a:off x="282222" y="270933"/>
            <a:ext cx="11401778" cy="1384995"/>
          </a:xfrm>
          <a:prstGeom prst="rect">
            <a:avLst/>
          </a:prstGeom>
          <a:noFill/>
        </p:spPr>
        <p:txBody>
          <a:bodyPr wrap="square" rtlCol="0">
            <a:spAutoFit/>
          </a:bodyPr>
          <a:lstStyle/>
          <a:p>
            <a:pPr algn="ctr"/>
            <a:r>
              <a:rPr lang="it-IT" sz="2800" dirty="0">
                <a:latin typeface="Century Gothic" panose="020B0502020202020204" pitchFamily="34" charset="0"/>
              </a:rPr>
              <a:t>Se riesce l’operazione di distacco Russia-Cina </a:t>
            </a:r>
          </a:p>
          <a:p>
            <a:pPr algn="ctr"/>
            <a:r>
              <a:rPr lang="it-IT" sz="2800" dirty="0">
                <a:latin typeface="Century Gothic" panose="020B0502020202020204" pitchFamily="34" charset="0"/>
              </a:rPr>
              <a:t>la Russia partner chiave per contenere</a:t>
            </a:r>
          </a:p>
          <a:p>
            <a:pPr algn="ctr"/>
            <a:r>
              <a:rPr lang="it-IT" sz="2800" dirty="0">
                <a:latin typeface="Century Gothic" panose="020B0502020202020204" pitchFamily="34" charset="0"/>
              </a:rPr>
              <a:t>l’espansione cinese in Medio Oriente e in Africa </a:t>
            </a:r>
          </a:p>
        </p:txBody>
      </p:sp>
      <p:pic>
        <p:nvPicPr>
          <p:cNvPr id="6" name="Immagine 5" descr="Immagine che contiene testo, mappa, diagramma&#10;&#10;Il contenuto generato dall'IA potrebbe non essere corretto.">
            <a:extLst>
              <a:ext uri="{FF2B5EF4-FFF2-40B4-BE49-F238E27FC236}">
                <a16:creationId xmlns:a16="http://schemas.microsoft.com/office/drawing/2014/main" id="{93150DB2-7ABC-7C8F-DF9D-D559D0BC5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78045"/>
            <a:ext cx="3384871" cy="4380421"/>
          </a:xfrm>
          <a:prstGeom prst="rect">
            <a:avLst/>
          </a:prstGeom>
        </p:spPr>
      </p:pic>
      <p:pic>
        <p:nvPicPr>
          <p:cNvPr id="8" name="Immagine 7" descr="Immagine che contiene testo, mappa, atlante, Carattere&#10;&#10;Il contenuto generato dall'IA potrebbe non essere corretto.">
            <a:extLst>
              <a:ext uri="{FF2B5EF4-FFF2-40B4-BE49-F238E27FC236}">
                <a16:creationId xmlns:a16="http://schemas.microsoft.com/office/drawing/2014/main" id="{2F57812E-1D7B-4F37-EBC0-481F6F0AF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0692" y="1978045"/>
            <a:ext cx="7151708" cy="4380421"/>
          </a:xfrm>
          <a:prstGeom prst="rect">
            <a:avLst/>
          </a:prstGeom>
        </p:spPr>
      </p:pic>
    </p:spTree>
    <p:extLst>
      <p:ext uri="{BB962C8B-B14F-4D97-AF65-F5344CB8AC3E}">
        <p14:creationId xmlns:p14="http://schemas.microsoft.com/office/powerpoint/2010/main" val="2431300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FC06951-B4D8-E69B-9583-9D908F82C4FA}"/>
              </a:ext>
            </a:extLst>
          </p:cNvPr>
          <p:cNvSpPr txBox="1"/>
          <p:nvPr/>
        </p:nvSpPr>
        <p:spPr>
          <a:xfrm>
            <a:off x="279400" y="329185"/>
            <a:ext cx="5150556" cy="2554545"/>
          </a:xfrm>
          <a:prstGeom prst="rect">
            <a:avLst/>
          </a:prstGeom>
          <a:noFill/>
        </p:spPr>
        <p:txBody>
          <a:bodyPr wrap="square" rtlCol="0">
            <a:spAutoFit/>
          </a:bodyPr>
          <a:lstStyle/>
          <a:p>
            <a:pPr algn="ctr"/>
            <a:endParaRPr lang="it-IT" sz="3200" dirty="0"/>
          </a:p>
          <a:p>
            <a:pPr algn="ctr"/>
            <a:r>
              <a:rPr lang="it-IT" sz="3200" dirty="0">
                <a:latin typeface="Century Gothic" panose="020B0502020202020204" pitchFamily="34" charset="0"/>
              </a:rPr>
              <a:t>La Russia possibile partner dell’UE nel bacino del Mediterraneo ? </a:t>
            </a:r>
          </a:p>
        </p:txBody>
      </p:sp>
      <p:pic>
        <p:nvPicPr>
          <p:cNvPr id="4" name="Immagine 3" descr="Immagine che contiene testo, mappa, atlante, schermata&#10;&#10;Il contenuto generato dall'IA potrebbe non essere corretto.">
            <a:extLst>
              <a:ext uri="{FF2B5EF4-FFF2-40B4-BE49-F238E27FC236}">
                <a16:creationId xmlns:a16="http://schemas.microsoft.com/office/drawing/2014/main" id="{40435E9D-27F3-300C-F184-8C1EC9807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05" y="3711362"/>
            <a:ext cx="5369924" cy="2817453"/>
          </a:xfrm>
          <a:prstGeom prst="rect">
            <a:avLst/>
          </a:prstGeom>
        </p:spPr>
      </p:pic>
      <p:pic>
        <p:nvPicPr>
          <p:cNvPr id="6" name="Immagine 5" descr="Immagine che contiene testo, mappa, diagramma, Carattere&#10;&#10;Il contenuto generato dall'IA potrebbe non essere corretto.">
            <a:extLst>
              <a:ext uri="{FF2B5EF4-FFF2-40B4-BE49-F238E27FC236}">
                <a16:creationId xmlns:a16="http://schemas.microsoft.com/office/drawing/2014/main" id="{E8F2F42D-8B45-40BB-26D0-9A7D0D11B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8229" y="329185"/>
            <a:ext cx="6419788" cy="6528815"/>
          </a:xfrm>
          <a:prstGeom prst="rect">
            <a:avLst/>
          </a:prstGeom>
        </p:spPr>
      </p:pic>
    </p:spTree>
    <p:extLst>
      <p:ext uri="{BB962C8B-B14F-4D97-AF65-F5344CB8AC3E}">
        <p14:creationId xmlns:p14="http://schemas.microsoft.com/office/powerpoint/2010/main" val="334569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E0B2274-3964-920D-B2C7-77BCCF9A529B}"/>
              </a:ext>
            </a:extLst>
          </p:cNvPr>
          <p:cNvSpPr txBox="1"/>
          <p:nvPr/>
        </p:nvSpPr>
        <p:spPr>
          <a:xfrm>
            <a:off x="5676900" y="177800"/>
            <a:ext cx="6184900" cy="3970318"/>
          </a:xfrm>
          <a:prstGeom prst="rect">
            <a:avLst/>
          </a:prstGeom>
          <a:noFill/>
        </p:spPr>
        <p:txBody>
          <a:bodyPr wrap="square">
            <a:spAutoFit/>
          </a:bodyPr>
          <a:lstStyle/>
          <a:p>
            <a:pPr algn="ctr"/>
            <a:r>
              <a:rPr lang="it-IT" dirty="0"/>
              <a:t> </a:t>
            </a:r>
            <a:r>
              <a:rPr lang="it-IT" sz="2800" i="1" dirty="0" err="1">
                <a:latin typeface="Century Gothic" panose="020B0502020202020204" pitchFamily="34" charset="0"/>
              </a:rPr>
              <a:t>Mackinder</a:t>
            </a:r>
            <a:r>
              <a:rPr lang="it-IT" sz="2800" i="1" dirty="0">
                <a:latin typeface="Century Gothic" panose="020B0502020202020204" pitchFamily="34" charset="0"/>
              </a:rPr>
              <a:t> raccomandava </a:t>
            </a:r>
          </a:p>
          <a:p>
            <a:pPr algn="ctr"/>
            <a:r>
              <a:rPr lang="it-IT" sz="2800" i="1" dirty="0">
                <a:latin typeface="Century Gothic" panose="020B0502020202020204" pitchFamily="34" charset="0"/>
              </a:rPr>
              <a:t>di evitare che  </a:t>
            </a:r>
          </a:p>
          <a:p>
            <a:pPr algn="ctr"/>
            <a:r>
              <a:rPr lang="it-IT" sz="2800" b="1" i="1" u="sng" dirty="0">
                <a:latin typeface="Century Gothic" panose="020B0502020202020204" pitchFamily="34" charset="0"/>
              </a:rPr>
              <a:t>o</a:t>
            </a:r>
            <a:r>
              <a:rPr lang="it-IT" sz="2800" i="1" dirty="0">
                <a:latin typeface="Century Gothic" panose="020B0502020202020204" pitchFamily="34" charset="0"/>
              </a:rPr>
              <a:t> la Russia </a:t>
            </a:r>
            <a:r>
              <a:rPr lang="it-IT" sz="2800" b="1" i="1" u="sng" dirty="0">
                <a:latin typeface="Century Gothic" panose="020B0502020202020204" pitchFamily="34" charset="0"/>
              </a:rPr>
              <a:t>o</a:t>
            </a:r>
            <a:r>
              <a:rPr lang="it-IT" sz="2800" i="1" dirty="0">
                <a:latin typeface="Century Gothic" panose="020B0502020202020204" pitchFamily="34" charset="0"/>
              </a:rPr>
              <a:t> la Cina </a:t>
            </a:r>
          </a:p>
          <a:p>
            <a:pPr algn="ctr"/>
            <a:r>
              <a:rPr lang="it-IT" sz="2800" i="1" dirty="0">
                <a:latin typeface="Century Gothic" panose="020B0502020202020204" pitchFamily="34" charset="0"/>
              </a:rPr>
              <a:t>potessero impadronirsi </a:t>
            </a:r>
          </a:p>
          <a:p>
            <a:pPr algn="ctr"/>
            <a:r>
              <a:rPr lang="it-IT" sz="2800" b="1" i="1" dirty="0">
                <a:latin typeface="Century Gothic" panose="020B0502020202020204" pitchFamily="34" charset="0"/>
              </a:rPr>
              <a:t>sia</a:t>
            </a:r>
            <a:r>
              <a:rPr lang="it-IT" sz="2800" i="1" dirty="0">
                <a:latin typeface="Century Gothic" panose="020B0502020202020204" pitchFamily="34" charset="0"/>
              </a:rPr>
              <a:t> dell’area pivot, </a:t>
            </a:r>
          </a:p>
          <a:p>
            <a:pPr algn="ctr"/>
            <a:r>
              <a:rPr lang="it-IT" sz="2800" b="1" i="1" dirty="0">
                <a:latin typeface="Century Gothic" panose="020B0502020202020204" pitchFamily="34" charset="0"/>
              </a:rPr>
              <a:t>sia </a:t>
            </a:r>
            <a:r>
              <a:rPr lang="it-IT" sz="2800" i="1" dirty="0">
                <a:latin typeface="Century Gothic" panose="020B0502020202020204" pitchFamily="34" charset="0"/>
              </a:rPr>
              <a:t>delle coste e dei mari  d’Eurasia</a:t>
            </a:r>
          </a:p>
          <a:p>
            <a:pPr algn="ctr"/>
            <a:r>
              <a:rPr lang="it-IT" sz="2800" i="1" dirty="0">
                <a:latin typeface="Century Gothic" panose="020B0502020202020204" pitchFamily="34" charset="0"/>
              </a:rPr>
              <a:t>e questo è stato l’obbiettivo di tutta la Guerra Fredda.</a:t>
            </a:r>
            <a:r>
              <a:rPr lang="it-IT" sz="2800" dirty="0">
                <a:latin typeface="Century Gothic" panose="020B0502020202020204" pitchFamily="34" charset="0"/>
              </a:rPr>
              <a:t> </a:t>
            </a:r>
          </a:p>
        </p:txBody>
      </p:sp>
      <p:pic>
        <p:nvPicPr>
          <p:cNvPr id="4" name="Immagine 3" descr="Immagine che contiene testo, mappa, illustrazione&#10;&#10;Il contenuto generato dall'IA potrebbe non essere corretto.">
            <a:extLst>
              <a:ext uri="{FF2B5EF4-FFF2-40B4-BE49-F238E27FC236}">
                <a16:creationId xmlns:a16="http://schemas.microsoft.com/office/drawing/2014/main" id="{36C6A8A8-EDC5-B588-022B-5DDF42361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99" y="495518"/>
            <a:ext cx="4975571" cy="3402412"/>
          </a:xfrm>
          <a:prstGeom prst="rect">
            <a:avLst/>
          </a:prstGeom>
        </p:spPr>
      </p:pic>
      <p:sp>
        <p:nvSpPr>
          <p:cNvPr id="5" name="CasellaDiTesto 4">
            <a:extLst>
              <a:ext uri="{FF2B5EF4-FFF2-40B4-BE49-F238E27FC236}">
                <a16:creationId xmlns:a16="http://schemas.microsoft.com/office/drawing/2014/main" id="{AE62602D-1420-A3FE-C2AA-F60E3FC593F5}"/>
              </a:ext>
            </a:extLst>
          </p:cNvPr>
          <p:cNvSpPr txBox="1"/>
          <p:nvPr/>
        </p:nvSpPr>
        <p:spPr>
          <a:xfrm>
            <a:off x="165100" y="4546600"/>
            <a:ext cx="12026900" cy="1815882"/>
          </a:xfrm>
          <a:prstGeom prst="rect">
            <a:avLst/>
          </a:prstGeom>
          <a:noFill/>
        </p:spPr>
        <p:txBody>
          <a:bodyPr wrap="square" rtlCol="0">
            <a:spAutoFit/>
          </a:bodyPr>
          <a:lstStyle/>
          <a:p>
            <a:pPr algn="ctr"/>
            <a:endParaRPr lang="it-IT" sz="2800" dirty="0">
              <a:solidFill>
                <a:srgbClr val="FF0000"/>
              </a:solidFill>
              <a:latin typeface="Century Gothic" panose="020B0502020202020204" pitchFamily="34" charset="0"/>
            </a:endParaRPr>
          </a:p>
          <a:p>
            <a:pPr algn="ctr"/>
            <a:r>
              <a:rPr lang="it-IT" sz="2800" dirty="0">
                <a:solidFill>
                  <a:srgbClr val="FF0000"/>
                </a:solidFill>
                <a:latin typeface="Century Gothic" panose="020B0502020202020204" pitchFamily="34" charset="0"/>
              </a:rPr>
              <a:t>Oggi l’obbiettivo è evitare  che Russia e Cina si alleino davvero </a:t>
            </a:r>
          </a:p>
          <a:p>
            <a:pPr algn="ctr"/>
            <a:r>
              <a:rPr lang="it-IT" sz="2800" dirty="0">
                <a:solidFill>
                  <a:srgbClr val="FF0000"/>
                </a:solidFill>
                <a:latin typeface="Century Gothic" panose="020B0502020202020204" pitchFamily="34" charset="0"/>
              </a:rPr>
              <a:t>e diano origine a una forza economica, tecnologica e demografica </a:t>
            </a:r>
          </a:p>
          <a:p>
            <a:pPr algn="ctr"/>
            <a:r>
              <a:rPr lang="it-IT" sz="2800" dirty="0">
                <a:solidFill>
                  <a:srgbClr val="FF0000"/>
                </a:solidFill>
                <a:latin typeface="Century Gothic" panose="020B0502020202020204" pitchFamily="34" charset="0"/>
              </a:rPr>
              <a:t>soverchiante qualunque altra possibile alleanza</a:t>
            </a:r>
          </a:p>
        </p:txBody>
      </p:sp>
    </p:spTree>
    <p:extLst>
      <p:ext uri="{BB962C8B-B14F-4D97-AF65-F5344CB8AC3E}">
        <p14:creationId xmlns:p14="http://schemas.microsoft.com/office/powerpoint/2010/main" val="229306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76D4-03B8-B6DA-969D-A1195853F3C9}"/>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B69EEA7C-1AEF-1FB4-1ADC-0783E414EC26}"/>
              </a:ext>
            </a:extLst>
          </p:cNvPr>
          <p:cNvSpPr txBox="1"/>
          <p:nvPr/>
        </p:nvSpPr>
        <p:spPr>
          <a:xfrm>
            <a:off x="3502874" y="233265"/>
            <a:ext cx="8132399" cy="5878532"/>
          </a:xfrm>
          <a:prstGeom prst="rect">
            <a:avLst/>
          </a:prstGeom>
          <a:noFill/>
        </p:spPr>
        <p:txBody>
          <a:bodyPr wrap="square" rtlCol="0">
            <a:spAutoFit/>
          </a:bodyPr>
          <a:lstStyle/>
          <a:p>
            <a:pPr algn="ctr"/>
            <a:endParaRPr lang="it-IT" sz="2800" dirty="0">
              <a:latin typeface="+mj-lt"/>
            </a:endParaRPr>
          </a:p>
          <a:p>
            <a:pPr algn="ctr"/>
            <a:r>
              <a:rPr lang="it-IT" sz="3200" dirty="0">
                <a:latin typeface="Century Gothic" panose="020B0502020202020204" pitchFamily="34" charset="0"/>
              </a:rPr>
              <a:t>  </a:t>
            </a:r>
          </a:p>
          <a:p>
            <a:pPr algn="ctr"/>
            <a:r>
              <a:rPr lang="it-IT" sz="3200" b="1" dirty="0">
                <a:solidFill>
                  <a:srgbClr val="FF0000"/>
                </a:solidFill>
                <a:latin typeface="Century Gothic" panose="020B0502020202020204" pitchFamily="34" charset="0"/>
              </a:rPr>
              <a:t>Prima e Seconda guerra mondiale</a:t>
            </a:r>
          </a:p>
          <a:p>
            <a:pPr algn="ctr"/>
            <a:endParaRPr lang="it-IT" sz="3200" b="1" dirty="0">
              <a:solidFill>
                <a:srgbClr val="FF0000"/>
              </a:solidFill>
              <a:latin typeface="Century Gothic" panose="020B0502020202020204" pitchFamily="34" charset="0"/>
            </a:endParaRPr>
          </a:p>
          <a:p>
            <a:pPr algn="ctr"/>
            <a:r>
              <a:rPr lang="it-IT" sz="3200" b="1" dirty="0">
                <a:solidFill>
                  <a:srgbClr val="FF0000"/>
                </a:solidFill>
                <a:latin typeface="Century Gothic" panose="020B0502020202020204" pitchFamily="34" charset="0"/>
              </a:rPr>
              <a:t>= </a:t>
            </a:r>
          </a:p>
          <a:p>
            <a:pPr algn="ctr"/>
            <a:endParaRPr lang="it-IT" sz="3200" b="1" dirty="0">
              <a:solidFill>
                <a:srgbClr val="FF0000"/>
              </a:solidFill>
              <a:latin typeface="Century Gothic" panose="020B0502020202020204" pitchFamily="34" charset="0"/>
            </a:endParaRPr>
          </a:p>
          <a:p>
            <a:pPr algn="ctr"/>
            <a:r>
              <a:rPr lang="it-IT" sz="3200" b="1" dirty="0">
                <a:solidFill>
                  <a:srgbClr val="FF0000"/>
                </a:solidFill>
                <a:latin typeface="Century Gothic" panose="020B0502020202020204" pitchFamily="34" charset="0"/>
              </a:rPr>
              <a:t>ripetuto tentativo dei popoli germanici </a:t>
            </a:r>
          </a:p>
          <a:p>
            <a:pPr algn="ctr"/>
            <a:r>
              <a:rPr lang="it-IT" sz="3200" b="1" dirty="0">
                <a:solidFill>
                  <a:srgbClr val="FF0000"/>
                </a:solidFill>
                <a:latin typeface="Century Gothic" panose="020B0502020202020204" pitchFamily="34" charset="0"/>
              </a:rPr>
              <a:t>di sottomettere gli Slavi dell’Europa Orientale</a:t>
            </a:r>
          </a:p>
          <a:p>
            <a:pPr algn="ctr"/>
            <a:r>
              <a:rPr lang="it-IT" sz="3200" b="1" dirty="0">
                <a:solidFill>
                  <a:srgbClr val="FF0000"/>
                </a:solidFill>
                <a:latin typeface="Century Gothic" panose="020B0502020202020204" pitchFamily="34" charset="0"/>
              </a:rPr>
              <a:t> per il pieno controllo della Heartland,</a:t>
            </a:r>
          </a:p>
          <a:p>
            <a:pPr algn="ctr"/>
            <a:r>
              <a:rPr lang="it-IT" sz="3200" b="1" dirty="0">
                <a:solidFill>
                  <a:srgbClr val="FF0000"/>
                </a:solidFill>
                <a:latin typeface="Century Gothic" panose="020B0502020202020204" pitchFamily="34" charset="0"/>
              </a:rPr>
              <a:t>dunque del mondo </a:t>
            </a:r>
          </a:p>
          <a:p>
            <a:pPr algn="ctr"/>
            <a:endParaRPr lang="it-IT" sz="2800" dirty="0">
              <a:latin typeface="+mj-lt"/>
            </a:endParaRPr>
          </a:p>
        </p:txBody>
      </p:sp>
      <p:pic>
        <p:nvPicPr>
          <p:cNvPr id="4" name="Immagine 3" descr="Immagine che contiene vestiti, Viso umano, persona, ritratto&#10;&#10;Il contenuto generato dall'IA potrebbe non essere corretto.">
            <a:extLst>
              <a:ext uri="{FF2B5EF4-FFF2-40B4-BE49-F238E27FC236}">
                <a16:creationId xmlns:a16="http://schemas.microsoft.com/office/drawing/2014/main" id="{EAC7D610-6A19-0410-9A26-16450E5E4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 y="1029954"/>
            <a:ext cx="3355309" cy="4798092"/>
          </a:xfrm>
          <a:prstGeom prst="rect">
            <a:avLst/>
          </a:prstGeom>
        </p:spPr>
      </p:pic>
    </p:spTree>
    <p:extLst>
      <p:ext uri="{BB962C8B-B14F-4D97-AF65-F5344CB8AC3E}">
        <p14:creationId xmlns:p14="http://schemas.microsoft.com/office/powerpoint/2010/main" val="345086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4BB94A5-5463-8465-507F-3806E25E710E}"/>
              </a:ext>
            </a:extLst>
          </p:cNvPr>
          <p:cNvSpPr txBox="1"/>
          <p:nvPr/>
        </p:nvSpPr>
        <p:spPr>
          <a:xfrm>
            <a:off x="0" y="62805"/>
            <a:ext cx="12192000" cy="2862322"/>
          </a:xfrm>
          <a:prstGeom prst="rect">
            <a:avLst/>
          </a:prstGeom>
          <a:noFill/>
        </p:spPr>
        <p:txBody>
          <a:bodyPr wrap="square" rtlCol="0">
            <a:spAutoFit/>
          </a:bodyPr>
          <a:lstStyle/>
          <a:p>
            <a:pPr algn="ctr"/>
            <a:r>
              <a:rPr lang="it-IT" sz="2800" dirty="0">
                <a:latin typeface="Century Gothic" panose="020B0502020202020204" pitchFamily="34" charset="0"/>
              </a:rPr>
              <a:t> </a:t>
            </a:r>
            <a:r>
              <a:rPr lang="it-IT" sz="3200" dirty="0">
                <a:latin typeface="Century Gothic" panose="020B0502020202020204" pitchFamily="34" charset="0"/>
              </a:rPr>
              <a:t>Conclusione</a:t>
            </a:r>
            <a:endParaRPr lang="it-IT" sz="2800" dirty="0">
              <a:latin typeface="Century Gothic" panose="020B0502020202020204" pitchFamily="34" charset="0"/>
            </a:endParaRPr>
          </a:p>
          <a:p>
            <a:pPr algn="ctr"/>
            <a:r>
              <a:rPr lang="it-IT" sz="3600" b="1" dirty="0" err="1">
                <a:solidFill>
                  <a:srgbClr val="FF0000"/>
                </a:solidFill>
                <a:latin typeface="Century Gothic" panose="020B0502020202020204" pitchFamily="34" charset="0"/>
              </a:rPr>
              <a:t>Mackinder</a:t>
            </a:r>
            <a:r>
              <a:rPr lang="it-IT" sz="3600" dirty="0">
                <a:solidFill>
                  <a:srgbClr val="FF0000"/>
                </a:solidFill>
                <a:latin typeface="Century Gothic" panose="020B0502020202020204" pitchFamily="34" charset="0"/>
              </a:rPr>
              <a:t> </a:t>
            </a:r>
            <a:r>
              <a:rPr lang="it-IT" sz="3600" b="1" dirty="0">
                <a:solidFill>
                  <a:srgbClr val="FF0000"/>
                </a:solidFill>
                <a:latin typeface="Century Gothic" panose="020B0502020202020204" pitchFamily="34" charset="0"/>
              </a:rPr>
              <a:t>non basta</a:t>
            </a:r>
          </a:p>
          <a:p>
            <a:pPr algn="ctr"/>
            <a:endParaRPr lang="it-IT" sz="2800" b="1" dirty="0">
              <a:solidFill>
                <a:srgbClr val="FF0000"/>
              </a:solidFill>
              <a:latin typeface="Century Gothic" panose="020B0502020202020204" pitchFamily="34" charset="0"/>
            </a:endParaRPr>
          </a:p>
          <a:p>
            <a:pPr algn="ctr"/>
            <a:r>
              <a:rPr lang="it-IT" sz="2800" b="1" dirty="0">
                <a:solidFill>
                  <a:srgbClr val="FF0000"/>
                </a:solidFill>
                <a:latin typeface="Century Gothic" panose="020B0502020202020204" pitchFamily="34" charset="0"/>
              </a:rPr>
              <a:t> </a:t>
            </a:r>
          </a:p>
          <a:p>
            <a:pPr algn="ctr"/>
            <a:endParaRPr lang="it-IT" sz="2800" dirty="0">
              <a:latin typeface="Century Gothic" panose="020B0502020202020204" pitchFamily="34" charset="0"/>
            </a:endParaRPr>
          </a:p>
          <a:p>
            <a:pPr algn="ctr"/>
            <a:endParaRPr lang="it-IT" sz="2800" dirty="0">
              <a:latin typeface="Century Gothic" panose="020B0502020202020204" pitchFamily="34" charset="0"/>
            </a:endParaRPr>
          </a:p>
        </p:txBody>
      </p:sp>
      <p:pic>
        <p:nvPicPr>
          <p:cNvPr id="5" name="Immagine 4" descr="Immagine che contiene schizzo, vestiti, persona, disegno&#10;&#10;Il contenuto generato dall'IA potrebbe non essere corretto.">
            <a:extLst>
              <a:ext uri="{FF2B5EF4-FFF2-40B4-BE49-F238E27FC236}">
                <a16:creationId xmlns:a16="http://schemas.microsoft.com/office/drawing/2014/main" id="{A003A5D6-9EFF-ED5D-6765-F0F97DCAD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03362"/>
            <a:ext cx="6096000" cy="3495675"/>
          </a:xfrm>
          <a:prstGeom prst="rect">
            <a:avLst/>
          </a:prstGeom>
        </p:spPr>
      </p:pic>
      <p:sp>
        <p:nvSpPr>
          <p:cNvPr id="6" name="CasellaDiTesto 5">
            <a:extLst>
              <a:ext uri="{FF2B5EF4-FFF2-40B4-BE49-F238E27FC236}">
                <a16:creationId xmlns:a16="http://schemas.microsoft.com/office/drawing/2014/main" id="{AB6E6FF4-E863-67DC-DF85-03942FB87EA7}"/>
              </a:ext>
            </a:extLst>
          </p:cNvPr>
          <p:cNvSpPr txBox="1"/>
          <p:nvPr/>
        </p:nvSpPr>
        <p:spPr>
          <a:xfrm>
            <a:off x="0" y="5130800"/>
            <a:ext cx="12026900" cy="1372295"/>
          </a:xfrm>
          <a:prstGeom prst="rect">
            <a:avLst/>
          </a:prstGeom>
          <a:noFill/>
        </p:spPr>
        <p:txBody>
          <a:bodyPr wrap="square" rtlCol="0">
            <a:spAutoFit/>
          </a:bodyPr>
          <a:lstStyle/>
          <a:p>
            <a:pPr algn="ctr"/>
            <a:r>
              <a:rPr lang="it-IT" dirty="0"/>
              <a:t> </a:t>
            </a:r>
            <a:r>
              <a:rPr lang="it-IT" sz="2800" dirty="0">
                <a:latin typeface="Century Gothic" panose="020B0502020202020204" pitchFamily="34" charset="0"/>
              </a:rPr>
              <a:t>Perché i Russi si allineino stabilmente con l’Occidente </a:t>
            </a:r>
          </a:p>
          <a:p>
            <a:pPr algn="ctr"/>
            <a:r>
              <a:rPr lang="it-IT" sz="2800" b="1" dirty="0">
                <a:solidFill>
                  <a:srgbClr val="FF0000"/>
                </a:solidFill>
                <a:latin typeface="Century Gothic" panose="020B0502020202020204" pitchFamily="34" charset="0"/>
              </a:rPr>
              <a:t>occorre un’ideologia comune che ci affratelli</a:t>
            </a:r>
          </a:p>
          <a:p>
            <a:pPr algn="ctr"/>
            <a:r>
              <a:rPr lang="it-IT" sz="2800" b="1" dirty="0">
                <a:solidFill>
                  <a:srgbClr val="FF0000"/>
                </a:solidFill>
                <a:latin typeface="Century Gothic" panose="020B0502020202020204" pitchFamily="34" charset="0"/>
              </a:rPr>
              <a:t> un comune mito di fondazione </a:t>
            </a:r>
          </a:p>
        </p:txBody>
      </p:sp>
    </p:spTree>
    <p:extLst>
      <p:ext uri="{BB962C8B-B14F-4D97-AF65-F5344CB8AC3E}">
        <p14:creationId xmlns:p14="http://schemas.microsoft.com/office/powerpoint/2010/main" val="237143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F3E4271-9388-733A-558A-D7FBBD2E088F}"/>
              </a:ext>
            </a:extLst>
          </p:cNvPr>
          <p:cNvSpPr txBox="1"/>
          <p:nvPr/>
        </p:nvSpPr>
        <p:spPr>
          <a:xfrm>
            <a:off x="355600" y="165099"/>
            <a:ext cx="11586684" cy="4832092"/>
          </a:xfrm>
          <a:prstGeom prst="rect">
            <a:avLst/>
          </a:prstGeom>
          <a:noFill/>
        </p:spPr>
        <p:txBody>
          <a:bodyPr wrap="square" rtlCol="0">
            <a:spAutoFit/>
          </a:bodyPr>
          <a:lstStyle/>
          <a:p>
            <a:pPr algn="ctr"/>
            <a:r>
              <a:rPr lang="it-IT" sz="2800" b="1" dirty="0"/>
              <a:t> </a:t>
            </a:r>
          </a:p>
          <a:p>
            <a:pPr algn="ctr"/>
            <a:endParaRPr lang="it-IT" sz="2800" b="1" dirty="0">
              <a:solidFill>
                <a:srgbClr val="FF0000"/>
              </a:solidFill>
              <a:latin typeface="Century Gothic" panose="020B0502020202020204" pitchFamily="34" charset="0"/>
            </a:endParaRPr>
          </a:p>
          <a:p>
            <a:pPr algn="ctr"/>
            <a:endParaRPr lang="it-IT" sz="3200" b="1" dirty="0">
              <a:solidFill>
                <a:srgbClr val="FF0000"/>
              </a:solidFill>
              <a:latin typeface="Century Gothic" panose="020B0502020202020204" pitchFamily="34" charset="0"/>
            </a:endParaRPr>
          </a:p>
          <a:p>
            <a:pPr algn="ctr"/>
            <a:endParaRPr lang="it-IT" sz="3200" b="1" dirty="0">
              <a:solidFill>
                <a:srgbClr val="FF0000"/>
              </a:solidFill>
              <a:latin typeface="Century Gothic" panose="020B0502020202020204" pitchFamily="34" charset="0"/>
            </a:endParaRPr>
          </a:p>
          <a:p>
            <a:pPr algn="ctr"/>
            <a:r>
              <a:rPr lang="it-IT" sz="3200" b="1" dirty="0">
                <a:solidFill>
                  <a:srgbClr val="FF0000"/>
                </a:solidFill>
                <a:latin typeface="Century Gothic" panose="020B0502020202020204" pitchFamily="34" charset="0"/>
              </a:rPr>
              <a:t>Ma in nome di quale ideologia?</a:t>
            </a:r>
          </a:p>
          <a:p>
            <a:pPr algn="ctr"/>
            <a:endParaRPr lang="it-IT" sz="2800" b="1" dirty="0">
              <a:solidFill>
                <a:srgbClr val="FF0000"/>
              </a:solidFill>
              <a:latin typeface="Century Gothic" panose="020B0502020202020204" pitchFamily="34" charset="0"/>
            </a:endParaRPr>
          </a:p>
          <a:p>
            <a:pPr algn="ctr"/>
            <a:endParaRPr lang="it-IT" sz="2800" b="1" dirty="0">
              <a:latin typeface="Century Gothic" panose="020B0502020202020204" pitchFamily="34" charset="0"/>
            </a:endParaRPr>
          </a:p>
          <a:p>
            <a:pPr algn="ctr"/>
            <a:r>
              <a:rPr lang="it-IT" sz="3600" dirty="0">
                <a:latin typeface="Century Gothic" panose="020B0502020202020204" pitchFamily="34" charset="0"/>
              </a:rPr>
              <a:t>Quando la Russia ha invaso l’Ucraina ci siamo detti</a:t>
            </a:r>
            <a:endParaRPr lang="it-IT" sz="3600" b="1" dirty="0">
              <a:latin typeface="Century Gothic" panose="020B0502020202020204" pitchFamily="34" charset="0"/>
            </a:endParaRPr>
          </a:p>
          <a:p>
            <a:pPr algn="ctr"/>
            <a:r>
              <a:rPr lang="it-IT" sz="3600" b="1" dirty="0">
                <a:latin typeface="Century Gothic" panose="020B0502020202020204" pitchFamily="34" charset="0"/>
              </a:rPr>
              <a:t> </a:t>
            </a:r>
            <a:r>
              <a:rPr lang="it-IT" sz="3600" b="1" i="1" dirty="0">
                <a:latin typeface="Century Gothic" panose="020B0502020202020204" pitchFamily="34" charset="0"/>
              </a:rPr>
              <a:t>‘è un attacco delle autocrazie alle democrazie’</a:t>
            </a:r>
          </a:p>
          <a:p>
            <a:pPr algn="ctr"/>
            <a:endParaRPr lang="it-IT" sz="2800" dirty="0">
              <a:latin typeface="Century Gothic" panose="020B0502020202020204" pitchFamily="34" charset="0"/>
            </a:endParaRPr>
          </a:p>
        </p:txBody>
      </p:sp>
    </p:spTree>
    <p:extLst>
      <p:ext uri="{BB962C8B-B14F-4D97-AF65-F5344CB8AC3E}">
        <p14:creationId xmlns:p14="http://schemas.microsoft.com/office/powerpoint/2010/main" val="3069841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E1DBB-E01E-69E4-C6D2-A84A1BD0ECF7}"/>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FEA4CE0F-3200-FAEB-7E30-779FC44BCD9A}"/>
              </a:ext>
            </a:extLst>
          </p:cNvPr>
          <p:cNvSpPr txBox="1"/>
          <p:nvPr/>
        </p:nvSpPr>
        <p:spPr>
          <a:xfrm>
            <a:off x="355600" y="165099"/>
            <a:ext cx="11586684" cy="5262979"/>
          </a:xfrm>
          <a:prstGeom prst="rect">
            <a:avLst/>
          </a:prstGeom>
          <a:noFill/>
        </p:spPr>
        <p:txBody>
          <a:bodyPr wrap="square" rtlCol="0">
            <a:spAutoFit/>
          </a:bodyPr>
          <a:lstStyle/>
          <a:p>
            <a:pPr algn="ctr"/>
            <a:r>
              <a:rPr lang="it-IT" sz="2800" b="1" dirty="0"/>
              <a:t> </a:t>
            </a:r>
          </a:p>
          <a:p>
            <a:pPr algn="ctr"/>
            <a:r>
              <a:rPr lang="it-IT" sz="2800" dirty="0">
                <a:latin typeface="Century Gothic" panose="020B0502020202020204" pitchFamily="34" charset="0"/>
              </a:rPr>
              <a:t>Ma  gli elettori americani ci hanno detto (tramite Trump):</a:t>
            </a:r>
          </a:p>
          <a:p>
            <a:pPr algn="ctr"/>
            <a:endParaRPr lang="it-IT" sz="2800" i="1" dirty="0">
              <a:latin typeface="Century Gothic" panose="020B0502020202020204" pitchFamily="34" charset="0"/>
            </a:endParaRPr>
          </a:p>
          <a:p>
            <a:pPr algn="ctr"/>
            <a:r>
              <a:rPr lang="it-IT" sz="2800" i="1" dirty="0">
                <a:latin typeface="Century Gothic" panose="020B0502020202020204" pitchFamily="34" charset="0"/>
              </a:rPr>
              <a:t>‘che razza di ideologia democratica è mai </a:t>
            </a:r>
          </a:p>
          <a:p>
            <a:pPr algn="ctr"/>
            <a:r>
              <a:rPr lang="it-IT" sz="2800" i="1" dirty="0">
                <a:latin typeface="Century Gothic" panose="020B0502020202020204" pitchFamily="34" charset="0"/>
              </a:rPr>
              <a:t>quella che viene usata per sostenere </a:t>
            </a:r>
          </a:p>
          <a:p>
            <a:pPr algn="ctr"/>
            <a:r>
              <a:rPr lang="it-IT" sz="2800" i="1" dirty="0">
                <a:latin typeface="Century Gothic" panose="020B0502020202020204" pitchFamily="34" charset="0"/>
              </a:rPr>
              <a:t>che NOI siamo i cattivi, </a:t>
            </a:r>
          </a:p>
          <a:p>
            <a:pPr algn="ctr"/>
            <a:r>
              <a:rPr lang="it-IT" sz="2800" i="1" dirty="0">
                <a:latin typeface="Century Gothic" panose="020B0502020202020204" pitchFamily="34" charset="0"/>
              </a:rPr>
              <a:t>che NOI dobbiamo far penitenza e autodistruggerci</a:t>
            </a:r>
          </a:p>
          <a:p>
            <a:pPr algn="ctr"/>
            <a:r>
              <a:rPr lang="it-IT" sz="2800" i="1" dirty="0">
                <a:latin typeface="Century Gothic" panose="020B0502020202020204" pitchFamily="34" charset="0"/>
              </a:rPr>
              <a:t>(woke culture, </a:t>
            </a:r>
            <a:r>
              <a:rPr lang="it-IT" sz="2800" i="1" dirty="0" err="1">
                <a:latin typeface="Century Gothic" panose="020B0502020202020204" pitchFamily="34" charset="0"/>
              </a:rPr>
              <a:t>cancel</a:t>
            </a:r>
            <a:r>
              <a:rPr lang="it-IT" sz="2800" i="1" dirty="0">
                <a:latin typeface="Century Gothic" panose="020B0502020202020204" pitchFamily="34" charset="0"/>
              </a:rPr>
              <a:t> culture)</a:t>
            </a:r>
          </a:p>
          <a:p>
            <a:pPr algn="ctr"/>
            <a:endParaRPr lang="it-IT" sz="2800" i="1" dirty="0">
              <a:latin typeface="Century Gothic" panose="020B0502020202020204" pitchFamily="34" charset="0"/>
            </a:endParaRPr>
          </a:p>
          <a:p>
            <a:pPr algn="ctr"/>
            <a:r>
              <a:rPr lang="it-IT" sz="2800" i="1" dirty="0">
                <a:latin typeface="Century Gothic" panose="020B0502020202020204" pitchFamily="34" charset="0"/>
              </a:rPr>
              <a:t> ma nel frattempo dobbiamo continuare a sostenere </a:t>
            </a:r>
          </a:p>
          <a:p>
            <a:pPr algn="ctr"/>
            <a:r>
              <a:rPr lang="it-IT" sz="2800" i="1" dirty="0">
                <a:latin typeface="Century Gothic" panose="020B0502020202020204" pitchFamily="34" charset="0"/>
              </a:rPr>
              <a:t>lo sviluppo economico di tutti e provvedere alla difesa </a:t>
            </a:r>
          </a:p>
          <a:p>
            <a:pPr algn="ctr"/>
            <a:r>
              <a:rPr lang="it-IT" sz="2800" i="1" dirty="0">
                <a:latin typeface="Century Gothic" panose="020B0502020202020204" pitchFamily="34" charset="0"/>
              </a:rPr>
              <a:t>anche di chi ci critica e ci mina dall’interno?’  </a:t>
            </a:r>
          </a:p>
        </p:txBody>
      </p:sp>
    </p:spTree>
    <p:extLst>
      <p:ext uri="{BB962C8B-B14F-4D97-AF65-F5344CB8AC3E}">
        <p14:creationId xmlns:p14="http://schemas.microsoft.com/office/powerpoint/2010/main" val="4177051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29D8F8F-9AC8-86B4-3236-45CCCB139D53}"/>
              </a:ext>
            </a:extLst>
          </p:cNvPr>
          <p:cNvSpPr txBox="1"/>
          <p:nvPr/>
        </p:nvSpPr>
        <p:spPr>
          <a:xfrm>
            <a:off x="139700" y="0"/>
            <a:ext cx="12052300" cy="6555641"/>
          </a:xfrm>
          <a:prstGeom prst="rect">
            <a:avLst/>
          </a:prstGeom>
          <a:noFill/>
        </p:spPr>
        <p:txBody>
          <a:bodyPr wrap="square" rtlCol="0">
            <a:spAutoFit/>
          </a:bodyPr>
          <a:lstStyle/>
          <a:p>
            <a:pPr algn="ctr"/>
            <a:r>
              <a:rPr lang="it-IT" sz="2800" b="1" dirty="0">
                <a:latin typeface="Century Gothic" panose="020B0502020202020204" pitchFamily="34" charset="0"/>
              </a:rPr>
              <a:t> </a:t>
            </a:r>
          </a:p>
          <a:p>
            <a:pPr algn="ctr"/>
            <a:r>
              <a:rPr lang="it-IT" sz="2800" b="1" dirty="0">
                <a:latin typeface="Century Gothic" panose="020B0502020202020204" pitchFamily="34" charset="0"/>
              </a:rPr>
              <a:t>Già alla fine della Guerra fredda ci si interrogava </a:t>
            </a:r>
          </a:p>
          <a:p>
            <a:pPr algn="ctr"/>
            <a:r>
              <a:rPr lang="it-IT" sz="2800" b="1" dirty="0">
                <a:latin typeface="Century Gothic" panose="020B0502020202020204" pitchFamily="34" charset="0"/>
              </a:rPr>
              <a:t>sulla ‘</a:t>
            </a:r>
            <a:r>
              <a:rPr lang="it-IT" sz="2800" b="1" i="1" dirty="0">
                <a:latin typeface="Century Gothic" panose="020B0502020202020204" pitchFamily="34" charset="0"/>
              </a:rPr>
              <a:t>fine della storia</a:t>
            </a:r>
            <a:r>
              <a:rPr lang="it-IT" sz="2800" b="1" dirty="0">
                <a:latin typeface="Century Gothic" panose="020B0502020202020204" pitchFamily="34" charset="0"/>
              </a:rPr>
              <a:t>’ in quanto fine delle ideologie di conflitto</a:t>
            </a:r>
          </a:p>
          <a:p>
            <a:pPr algn="ctr"/>
            <a:endParaRPr lang="it-IT" sz="2800" b="1" dirty="0">
              <a:latin typeface="Century Gothic" panose="020B0502020202020204" pitchFamily="34" charset="0"/>
            </a:endParaRPr>
          </a:p>
          <a:p>
            <a:pPr algn="ctr"/>
            <a:r>
              <a:rPr lang="it-IT" sz="2800" dirty="0">
                <a:latin typeface="Century Gothic" panose="020B0502020202020204" pitchFamily="34" charset="0"/>
              </a:rPr>
              <a:t>L’amministrazione Clinton puntò sul ‘salvare il pianeta’</a:t>
            </a:r>
          </a:p>
          <a:p>
            <a:pPr algn="ctr"/>
            <a:r>
              <a:rPr lang="it-IT" sz="2800" dirty="0">
                <a:latin typeface="Century Gothic" panose="020B0502020202020204" pitchFamily="34" charset="0"/>
              </a:rPr>
              <a:t> Il vice presidente Al Gore dedicò le sue energie dal1992 in poi  </a:t>
            </a:r>
          </a:p>
          <a:p>
            <a:pPr algn="ctr"/>
            <a:r>
              <a:rPr lang="it-IT" sz="2800" dirty="0">
                <a:latin typeface="Century Gothic" panose="020B0502020202020204" pitchFamily="34" charset="0"/>
              </a:rPr>
              <a:t>a sviluppare l’ideologia ecologista e i progetti di presunto ‘salvataggio’ globale</a:t>
            </a:r>
          </a:p>
          <a:p>
            <a:pPr algn="ctr"/>
            <a:endParaRPr lang="it-IT" sz="2800" dirty="0">
              <a:latin typeface="Century Gothic" panose="020B0502020202020204" pitchFamily="34" charset="0"/>
            </a:endParaRPr>
          </a:p>
          <a:p>
            <a:pPr algn="ctr"/>
            <a:r>
              <a:rPr lang="it-IT" sz="2800" dirty="0">
                <a:latin typeface="Century Gothic" panose="020B0502020202020204" pitchFamily="34" charset="0"/>
              </a:rPr>
              <a:t> La presidenza Obama puntò sull’ideologia dell’integrazione razziale, culturale e di genere. </a:t>
            </a:r>
          </a:p>
          <a:p>
            <a:pPr algn="ctr"/>
            <a:r>
              <a:rPr lang="it-IT" sz="2800" dirty="0">
                <a:latin typeface="Century Gothic" panose="020B0502020202020204" pitchFamily="34" charset="0"/>
              </a:rPr>
              <a:t>L’ideologia ecologica planetaria divenne appannaggio di un’Unione Europea che non era riuscita a mettersi d’accordo </a:t>
            </a:r>
          </a:p>
          <a:p>
            <a:pPr algn="ctr"/>
            <a:r>
              <a:rPr lang="it-IT" sz="2800" dirty="0">
                <a:latin typeface="Century Gothic" panose="020B0502020202020204" pitchFamily="34" charset="0"/>
              </a:rPr>
              <a:t>su un comune mito storico di fondazione</a:t>
            </a:r>
          </a:p>
          <a:p>
            <a:pPr algn="ctr"/>
            <a:r>
              <a:rPr lang="it-IT" sz="2800" dirty="0">
                <a:latin typeface="Century Gothic" panose="020B0502020202020204" pitchFamily="34" charset="0"/>
              </a:rPr>
              <a:t>(le radici ebraico-cristiane o la Rivoluzione francese?)</a:t>
            </a:r>
          </a:p>
        </p:txBody>
      </p:sp>
    </p:spTree>
    <p:extLst>
      <p:ext uri="{BB962C8B-B14F-4D97-AF65-F5344CB8AC3E}">
        <p14:creationId xmlns:p14="http://schemas.microsoft.com/office/powerpoint/2010/main" val="3215910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F302D0D-B55D-1D39-6465-827F7D7C2542}"/>
              </a:ext>
            </a:extLst>
          </p:cNvPr>
          <p:cNvSpPr txBox="1"/>
          <p:nvPr/>
        </p:nvSpPr>
        <p:spPr>
          <a:xfrm>
            <a:off x="266700" y="0"/>
            <a:ext cx="11341100" cy="5816977"/>
          </a:xfrm>
          <a:prstGeom prst="rect">
            <a:avLst/>
          </a:prstGeom>
          <a:noFill/>
        </p:spPr>
        <p:txBody>
          <a:bodyPr wrap="square" rtlCol="0">
            <a:spAutoFit/>
          </a:bodyPr>
          <a:lstStyle/>
          <a:p>
            <a:pPr algn="ctr"/>
            <a:endParaRPr lang="it-IT" dirty="0"/>
          </a:p>
          <a:p>
            <a:pPr algn="ctr"/>
            <a:endParaRPr lang="it-IT" dirty="0"/>
          </a:p>
          <a:p>
            <a:pPr algn="ctr"/>
            <a:endParaRPr lang="it-IT" sz="2800" dirty="0">
              <a:latin typeface="Century Gothic" panose="020B0502020202020204" pitchFamily="34" charset="0"/>
            </a:endParaRPr>
          </a:p>
          <a:p>
            <a:pPr algn="ctr"/>
            <a:r>
              <a:rPr lang="it-IT" sz="2800" dirty="0">
                <a:latin typeface="Century Gothic" panose="020B0502020202020204" pitchFamily="34" charset="0"/>
              </a:rPr>
              <a:t> </a:t>
            </a:r>
            <a:r>
              <a:rPr lang="it-IT" sz="2800" b="1" dirty="0">
                <a:solidFill>
                  <a:srgbClr val="FF0000"/>
                </a:solidFill>
                <a:latin typeface="Century Gothic" panose="020B0502020202020204" pitchFamily="34" charset="0"/>
              </a:rPr>
              <a:t>Questa è la sfida che stiamo affrontando </a:t>
            </a:r>
          </a:p>
          <a:p>
            <a:pPr algn="ctr"/>
            <a:r>
              <a:rPr lang="it-IT" sz="2800" b="1" dirty="0">
                <a:solidFill>
                  <a:srgbClr val="FF0000"/>
                </a:solidFill>
                <a:latin typeface="Century Gothic" panose="020B0502020202020204" pitchFamily="34" charset="0"/>
              </a:rPr>
              <a:t> e che non può risolvere la sola politica</a:t>
            </a:r>
          </a:p>
          <a:p>
            <a:pPr algn="ctr"/>
            <a:endParaRPr lang="it-IT" sz="2800" dirty="0">
              <a:latin typeface="Century Gothic" panose="020B0502020202020204" pitchFamily="34" charset="0"/>
            </a:endParaRPr>
          </a:p>
          <a:p>
            <a:pPr algn="ctr"/>
            <a:r>
              <a:rPr lang="it-IT" sz="2800" dirty="0">
                <a:latin typeface="Century Gothic" panose="020B0502020202020204" pitchFamily="34" charset="0"/>
              </a:rPr>
              <a:t> Quando ci saremo chiarite le idee, </a:t>
            </a:r>
          </a:p>
          <a:p>
            <a:pPr algn="ctr"/>
            <a:r>
              <a:rPr lang="it-IT" sz="2800" dirty="0">
                <a:latin typeface="Century Gothic" panose="020B0502020202020204" pitchFamily="34" charset="0"/>
              </a:rPr>
              <a:t>dovremo riformare tutte le istituzioni sovranazionali</a:t>
            </a:r>
          </a:p>
          <a:p>
            <a:pPr algn="ctr"/>
            <a:r>
              <a:rPr lang="it-IT" sz="2800" dirty="0">
                <a:latin typeface="Century Gothic" panose="020B0502020202020204" pitchFamily="34" charset="0"/>
              </a:rPr>
              <a:t> create per gestire  la Guerra Fredda </a:t>
            </a:r>
          </a:p>
          <a:p>
            <a:pPr algn="ctr"/>
            <a:r>
              <a:rPr lang="it-IT" sz="2800" dirty="0">
                <a:latin typeface="Century Gothic" panose="020B0502020202020204" pitchFamily="34" charset="0"/>
              </a:rPr>
              <a:t>e la successiva (apparente) </a:t>
            </a:r>
          </a:p>
          <a:p>
            <a:pPr algn="ctr"/>
            <a:r>
              <a:rPr lang="it-IT" sz="2800" dirty="0">
                <a:latin typeface="Century Gothic" panose="020B0502020202020204" pitchFamily="34" charset="0"/>
              </a:rPr>
              <a:t>vittoria finale delle democrazie:</a:t>
            </a:r>
          </a:p>
          <a:p>
            <a:pPr algn="ctr"/>
            <a:r>
              <a:rPr lang="it-IT" sz="2800" dirty="0">
                <a:latin typeface="Century Gothic" panose="020B0502020202020204" pitchFamily="34" charset="0"/>
              </a:rPr>
              <a:t> ONU, WTO,  NATO,  Unione Europea</a:t>
            </a:r>
          </a:p>
          <a:p>
            <a:pPr algn="ctr"/>
            <a:endParaRPr lang="it-IT" sz="2800" dirty="0">
              <a:latin typeface="Century Gothic" panose="020B0502020202020204" pitchFamily="34" charset="0"/>
            </a:endParaRPr>
          </a:p>
          <a:p>
            <a:pPr algn="ctr"/>
            <a:r>
              <a:rPr lang="it-IT" sz="2800" dirty="0">
                <a:latin typeface="Century Gothic" panose="020B0502020202020204" pitchFamily="34" charset="0"/>
              </a:rPr>
              <a:t> </a:t>
            </a:r>
            <a:r>
              <a:rPr lang="it-IT" sz="2800" b="1" dirty="0">
                <a:latin typeface="Century Gothic" panose="020B0502020202020204" pitchFamily="34" charset="0"/>
              </a:rPr>
              <a:t>Ci aspetta un periodo di ‘grande frastuono’</a:t>
            </a:r>
          </a:p>
        </p:txBody>
      </p:sp>
    </p:spTree>
    <p:extLst>
      <p:ext uri="{BB962C8B-B14F-4D97-AF65-F5344CB8AC3E}">
        <p14:creationId xmlns:p14="http://schemas.microsoft.com/office/powerpoint/2010/main" val="29018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CD38EDE-5A9B-68D0-0F56-B77FA0A25974}"/>
              </a:ext>
            </a:extLst>
          </p:cNvPr>
          <p:cNvSpPr txBox="1"/>
          <p:nvPr/>
        </p:nvSpPr>
        <p:spPr>
          <a:xfrm>
            <a:off x="7277100" y="976543"/>
            <a:ext cx="4749800" cy="5478423"/>
          </a:xfrm>
          <a:prstGeom prst="rect">
            <a:avLst/>
          </a:prstGeom>
          <a:noFill/>
        </p:spPr>
        <p:txBody>
          <a:bodyPr wrap="square" rtlCol="0">
            <a:spAutoFit/>
          </a:bodyPr>
          <a:lstStyle/>
          <a:p>
            <a:r>
              <a:rPr lang="it-IT" dirty="0"/>
              <a:t> </a:t>
            </a:r>
          </a:p>
          <a:p>
            <a:endParaRPr lang="it-IT" sz="2400" b="1" i="1" dirty="0">
              <a:solidFill>
                <a:srgbClr val="FF0000"/>
              </a:solidFill>
            </a:endParaRPr>
          </a:p>
          <a:p>
            <a:endParaRPr lang="it-IT" sz="2800" b="1" i="1" dirty="0">
              <a:solidFill>
                <a:srgbClr val="FF0000"/>
              </a:solidFill>
            </a:endParaRPr>
          </a:p>
          <a:p>
            <a:r>
              <a:rPr lang="it-IT" sz="2800" b="1" i="1" dirty="0">
                <a:solidFill>
                  <a:srgbClr val="FF0000"/>
                </a:solidFill>
                <a:latin typeface="Century Gothic" panose="020B0502020202020204" pitchFamily="34" charset="0"/>
              </a:rPr>
              <a:t>Chi governa l’Europa Orientale comanda </a:t>
            </a:r>
          </a:p>
          <a:p>
            <a:r>
              <a:rPr lang="it-IT" sz="2800" b="1" i="1" dirty="0">
                <a:solidFill>
                  <a:srgbClr val="FF0000"/>
                </a:solidFill>
                <a:latin typeface="Century Gothic" panose="020B0502020202020204" pitchFamily="34" charset="0"/>
              </a:rPr>
              <a:t>il Cuore della Terra</a:t>
            </a:r>
          </a:p>
          <a:p>
            <a:endParaRPr lang="it-IT" sz="2800" b="1" i="1" dirty="0">
              <a:solidFill>
                <a:srgbClr val="FF0000"/>
              </a:solidFill>
              <a:latin typeface="Century Gothic" panose="020B0502020202020204" pitchFamily="34" charset="0"/>
            </a:endParaRPr>
          </a:p>
          <a:p>
            <a:r>
              <a:rPr lang="it-IT" sz="2800" b="1" i="1" dirty="0">
                <a:solidFill>
                  <a:srgbClr val="0070C0"/>
                </a:solidFill>
                <a:latin typeface="Century Gothic" panose="020B0502020202020204" pitchFamily="34" charset="0"/>
              </a:rPr>
              <a:t>Chi governa il Cuore della Terra comanda</a:t>
            </a:r>
          </a:p>
          <a:p>
            <a:r>
              <a:rPr lang="it-IT" sz="2800" b="1" i="1" dirty="0">
                <a:solidFill>
                  <a:srgbClr val="0070C0"/>
                </a:solidFill>
                <a:latin typeface="Century Gothic" panose="020B0502020202020204" pitchFamily="34" charset="0"/>
              </a:rPr>
              <a:t> l’Isola-Mondo</a:t>
            </a:r>
          </a:p>
          <a:p>
            <a:endParaRPr lang="it-IT" sz="2800" b="1" i="1" dirty="0">
              <a:solidFill>
                <a:srgbClr val="0070C0"/>
              </a:solidFill>
              <a:latin typeface="Century Gothic" panose="020B0502020202020204" pitchFamily="34" charset="0"/>
            </a:endParaRPr>
          </a:p>
          <a:p>
            <a:r>
              <a:rPr lang="it-IT" sz="2800" b="1" i="1" dirty="0">
                <a:solidFill>
                  <a:srgbClr val="00B050"/>
                </a:solidFill>
                <a:latin typeface="Century Gothic" panose="020B0502020202020204" pitchFamily="34" charset="0"/>
              </a:rPr>
              <a:t>Chi controlla l’Isola-Mondo controlla il Mondo  </a:t>
            </a:r>
          </a:p>
        </p:txBody>
      </p:sp>
      <p:pic>
        <p:nvPicPr>
          <p:cNvPr id="4" name="Immagine 3" descr="Immagine che contiene testo, mappa, atlante&#10;&#10;Il contenuto generato dall'IA potrebbe non essere corretto.">
            <a:extLst>
              <a:ext uri="{FF2B5EF4-FFF2-40B4-BE49-F238E27FC236}">
                <a16:creationId xmlns:a16="http://schemas.microsoft.com/office/drawing/2014/main" id="{21695A18-F9CD-32D4-CC3D-784627D78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89" y="2102629"/>
            <a:ext cx="6903185" cy="4352337"/>
          </a:xfrm>
          <a:prstGeom prst="rect">
            <a:avLst/>
          </a:prstGeom>
        </p:spPr>
      </p:pic>
      <p:sp>
        <p:nvSpPr>
          <p:cNvPr id="3" name="CasellaDiTesto 2">
            <a:extLst>
              <a:ext uri="{FF2B5EF4-FFF2-40B4-BE49-F238E27FC236}">
                <a16:creationId xmlns:a16="http://schemas.microsoft.com/office/drawing/2014/main" id="{013337FC-6E69-DB55-F037-1B683239A226}"/>
              </a:ext>
            </a:extLst>
          </p:cNvPr>
          <p:cNvSpPr txBox="1"/>
          <p:nvPr/>
        </p:nvSpPr>
        <p:spPr>
          <a:xfrm>
            <a:off x="400975" y="520705"/>
            <a:ext cx="11390050" cy="584775"/>
          </a:xfrm>
          <a:prstGeom prst="rect">
            <a:avLst/>
          </a:prstGeom>
          <a:noFill/>
        </p:spPr>
        <p:txBody>
          <a:bodyPr wrap="square" rtlCol="0">
            <a:spAutoFit/>
          </a:bodyPr>
          <a:lstStyle/>
          <a:p>
            <a:pPr algn="ctr"/>
            <a:r>
              <a:rPr lang="it-IT" sz="2800" dirty="0"/>
              <a:t>  </a:t>
            </a:r>
            <a:r>
              <a:rPr lang="it-IT" sz="3200" dirty="0">
                <a:latin typeface="Century Gothic" panose="020B0502020202020204" pitchFamily="34" charset="0"/>
              </a:rPr>
              <a:t>‘</a:t>
            </a:r>
            <a:r>
              <a:rPr lang="it-IT" sz="3200" i="1" dirty="0">
                <a:latin typeface="Century Gothic" panose="020B0502020202020204" pitchFamily="34" charset="0"/>
              </a:rPr>
              <a:t>La Libertà delle nazioni</a:t>
            </a:r>
            <a:r>
              <a:rPr lang="it-IT" sz="3200" dirty="0">
                <a:latin typeface="Century Gothic" panose="020B0502020202020204" pitchFamily="34" charset="0"/>
              </a:rPr>
              <a:t>’  (1919)</a:t>
            </a:r>
            <a:endParaRPr lang="it-IT" sz="2800" dirty="0">
              <a:latin typeface="Century Gothic" panose="020B0502020202020204" pitchFamily="34" charset="0"/>
            </a:endParaRPr>
          </a:p>
        </p:txBody>
      </p:sp>
    </p:spTree>
    <p:extLst>
      <p:ext uri="{BB962C8B-B14F-4D97-AF65-F5344CB8AC3E}">
        <p14:creationId xmlns:p14="http://schemas.microsoft.com/office/powerpoint/2010/main" val="5958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879A0-3791-9041-22B6-DB244EBB7B38}"/>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3E53F1DA-87ED-CBED-494A-E08137470DF6}"/>
              </a:ext>
            </a:extLst>
          </p:cNvPr>
          <p:cNvSpPr txBox="1"/>
          <p:nvPr/>
        </p:nvSpPr>
        <p:spPr>
          <a:xfrm>
            <a:off x="2512381" y="4438835"/>
            <a:ext cx="277640" cy="369332"/>
          </a:xfrm>
          <a:prstGeom prst="rect">
            <a:avLst/>
          </a:prstGeom>
          <a:noFill/>
        </p:spPr>
        <p:txBody>
          <a:bodyPr wrap="none" rtlCol="0">
            <a:spAutoFit/>
          </a:bodyPr>
          <a:lstStyle/>
          <a:p>
            <a:r>
              <a:rPr lang="it-IT" dirty="0"/>
              <a:t>  </a:t>
            </a:r>
          </a:p>
        </p:txBody>
      </p:sp>
      <p:sp>
        <p:nvSpPr>
          <p:cNvPr id="8" name="CasellaDiTesto 7">
            <a:extLst>
              <a:ext uri="{FF2B5EF4-FFF2-40B4-BE49-F238E27FC236}">
                <a16:creationId xmlns:a16="http://schemas.microsoft.com/office/drawing/2014/main" id="{EB1D18AA-E291-650F-EECA-76BCAE4D5074}"/>
              </a:ext>
            </a:extLst>
          </p:cNvPr>
          <p:cNvSpPr txBox="1"/>
          <p:nvPr/>
        </p:nvSpPr>
        <p:spPr>
          <a:xfrm>
            <a:off x="417250" y="408373"/>
            <a:ext cx="11026067" cy="2677656"/>
          </a:xfrm>
          <a:prstGeom prst="rect">
            <a:avLst/>
          </a:prstGeom>
          <a:noFill/>
        </p:spPr>
        <p:txBody>
          <a:bodyPr wrap="square" rtlCol="0">
            <a:spAutoFit/>
          </a:bodyPr>
          <a:lstStyle/>
          <a:p>
            <a:pPr algn="ctr"/>
            <a:r>
              <a:rPr lang="it-IT" sz="2800" dirty="0"/>
              <a:t> </a:t>
            </a:r>
          </a:p>
          <a:p>
            <a:pPr algn="ctr"/>
            <a:r>
              <a:rPr lang="it-IT" sz="2800" dirty="0">
                <a:latin typeface="Century Gothic" panose="020B0502020202020204" pitchFamily="34" charset="0"/>
              </a:rPr>
              <a:t>In Italia la cultura storica e politica è ancora dominata </a:t>
            </a:r>
          </a:p>
          <a:p>
            <a:pPr algn="ctr"/>
            <a:r>
              <a:rPr lang="it-IT" sz="2800" dirty="0">
                <a:latin typeface="Century Gothic" panose="020B0502020202020204" pitchFamily="34" charset="0"/>
              </a:rPr>
              <a:t>da visioni ideologiche e moralistiche:</a:t>
            </a:r>
          </a:p>
          <a:p>
            <a:pPr algn="ctr"/>
            <a:r>
              <a:rPr lang="it-IT" sz="2800" dirty="0">
                <a:latin typeface="Century Gothic" panose="020B0502020202020204" pitchFamily="34" charset="0"/>
              </a:rPr>
              <a:t>Benedetto Croce e Giovanni Gentile, </a:t>
            </a:r>
          </a:p>
          <a:p>
            <a:pPr algn="ctr"/>
            <a:r>
              <a:rPr lang="it-IT" sz="2800" dirty="0">
                <a:latin typeface="Century Gothic" panose="020B0502020202020204" pitchFamily="34" charset="0"/>
              </a:rPr>
              <a:t>ideologie ecumeniche cattoliche e marxiste</a:t>
            </a:r>
          </a:p>
          <a:p>
            <a:pPr algn="ctr"/>
            <a:r>
              <a:rPr lang="it-IT" sz="2800" dirty="0"/>
              <a:t> </a:t>
            </a:r>
            <a:endParaRPr lang="it-IT" dirty="0"/>
          </a:p>
        </p:txBody>
      </p:sp>
      <p:pic>
        <p:nvPicPr>
          <p:cNvPr id="3" name="Immagine 2" descr="Immagine che contiene statua, edificio, cielo, scultura&#10;&#10;Il contenuto generato dall'IA potrebbe non essere corretto.">
            <a:extLst>
              <a:ext uri="{FF2B5EF4-FFF2-40B4-BE49-F238E27FC236}">
                <a16:creationId xmlns:a16="http://schemas.microsoft.com/office/drawing/2014/main" id="{A27C93DD-04CD-4425-B081-524B6F8F1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2960606"/>
            <a:ext cx="6979793" cy="3405599"/>
          </a:xfrm>
          <a:prstGeom prst="rect">
            <a:avLst/>
          </a:prstGeom>
        </p:spPr>
      </p:pic>
    </p:spTree>
    <p:extLst>
      <p:ext uri="{BB962C8B-B14F-4D97-AF65-F5344CB8AC3E}">
        <p14:creationId xmlns:p14="http://schemas.microsoft.com/office/powerpoint/2010/main" val="219040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mappa, atlante&#10;&#10;Il contenuto generato dall'IA potrebbe non essere corretto.">
            <a:extLst>
              <a:ext uri="{FF2B5EF4-FFF2-40B4-BE49-F238E27FC236}">
                <a16:creationId xmlns:a16="http://schemas.microsoft.com/office/drawing/2014/main" id="{7188EAA6-25B2-7E5D-550A-9EC08E9C50B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5318" y="927100"/>
            <a:ext cx="9225560" cy="5435600"/>
          </a:xfrm>
        </p:spPr>
      </p:pic>
    </p:spTree>
    <p:extLst>
      <p:ext uri="{BB962C8B-B14F-4D97-AF65-F5344CB8AC3E}">
        <p14:creationId xmlns:p14="http://schemas.microsoft.com/office/powerpoint/2010/main" val="75421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1B624ED-1DA9-2BFB-71CE-182E38E08599}"/>
              </a:ext>
            </a:extLst>
          </p:cNvPr>
          <p:cNvSpPr>
            <a:spLocks noGrp="1"/>
          </p:cNvSpPr>
          <p:nvPr>
            <p:ph idx="1"/>
          </p:nvPr>
        </p:nvSpPr>
        <p:spPr>
          <a:xfrm>
            <a:off x="5524499" y="355600"/>
            <a:ext cx="6240781" cy="6235700"/>
          </a:xfrm>
        </p:spPr>
        <p:txBody>
          <a:bodyPr>
            <a:normAutofit fontScale="92500" lnSpcReduction="20000"/>
          </a:bodyPr>
          <a:lstStyle/>
          <a:p>
            <a:pPr marL="0" indent="0" algn="ctr">
              <a:buNone/>
            </a:pPr>
            <a:endParaRPr lang="it-IT" sz="3200" i="1" dirty="0">
              <a:solidFill>
                <a:srgbClr val="0070C0"/>
              </a:solidFill>
            </a:endParaRPr>
          </a:p>
          <a:p>
            <a:pPr marL="0" indent="0" algn="ctr">
              <a:buNone/>
            </a:pPr>
            <a:r>
              <a:rPr lang="it-IT" sz="3200" i="1" dirty="0">
                <a:solidFill>
                  <a:srgbClr val="0070C0"/>
                </a:solidFill>
              </a:rPr>
              <a:t>Ora la dominazione dei cieli  </a:t>
            </a:r>
          </a:p>
          <a:p>
            <a:pPr marL="0" indent="0" algn="ctr">
              <a:buNone/>
            </a:pPr>
            <a:r>
              <a:rPr lang="it-IT" sz="3200" i="1" dirty="0">
                <a:solidFill>
                  <a:srgbClr val="0070C0"/>
                </a:solidFill>
              </a:rPr>
              <a:t>è la chiave dell’egemonia </a:t>
            </a:r>
          </a:p>
          <a:p>
            <a:pPr marL="0" indent="0" algn="ctr">
              <a:buNone/>
            </a:pPr>
            <a:r>
              <a:rPr lang="it-IT" sz="3200" i="1" dirty="0">
                <a:solidFill>
                  <a:srgbClr val="0070C0"/>
                </a:solidFill>
              </a:rPr>
              <a:t>militare e commerciale</a:t>
            </a:r>
          </a:p>
          <a:p>
            <a:pPr marL="0" indent="0" algn="ctr">
              <a:buNone/>
            </a:pPr>
            <a:endParaRPr lang="it-IT" sz="3200" i="1" dirty="0">
              <a:solidFill>
                <a:srgbClr val="0070C0"/>
              </a:solidFill>
            </a:endParaRPr>
          </a:p>
          <a:p>
            <a:pPr marL="0" indent="0" algn="ctr">
              <a:buNone/>
            </a:pPr>
            <a:r>
              <a:rPr lang="it-IT" sz="3200" i="1" dirty="0">
                <a:solidFill>
                  <a:srgbClr val="0070C0"/>
                </a:solidFill>
              </a:rPr>
              <a:t>la nostra prospettiva di sviluppo </a:t>
            </a:r>
          </a:p>
          <a:p>
            <a:pPr marL="0" indent="0" algn="ctr">
              <a:buNone/>
            </a:pPr>
            <a:r>
              <a:rPr lang="it-IT" sz="3200" i="1" dirty="0">
                <a:solidFill>
                  <a:srgbClr val="0070C0"/>
                </a:solidFill>
              </a:rPr>
              <a:t>va oltre l’atmosfera, nello spazio</a:t>
            </a:r>
          </a:p>
          <a:p>
            <a:pPr marL="0" indent="0" algn="ctr">
              <a:buNone/>
            </a:pPr>
            <a:endParaRPr lang="it-IT" sz="3200" i="1" dirty="0">
              <a:solidFill>
                <a:srgbClr val="0070C0"/>
              </a:solidFill>
            </a:endParaRPr>
          </a:p>
          <a:p>
            <a:pPr marL="0" indent="0" algn="ctr">
              <a:buNone/>
            </a:pPr>
            <a:r>
              <a:rPr lang="it-IT" sz="3200" i="1" dirty="0">
                <a:solidFill>
                  <a:srgbClr val="0070C0"/>
                </a:solidFill>
              </a:rPr>
              <a:t>Per questo è necessaria </a:t>
            </a:r>
          </a:p>
          <a:p>
            <a:pPr marL="0" indent="0" algn="ctr">
              <a:buNone/>
            </a:pPr>
            <a:r>
              <a:rPr lang="it-IT" sz="3200" i="1" dirty="0">
                <a:solidFill>
                  <a:srgbClr val="0070C0"/>
                </a:solidFill>
              </a:rPr>
              <a:t>la cooperazione globale</a:t>
            </a:r>
          </a:p>
          <a:p>
            <a:pPr marL="0" indent="0" algn="ctr">
              <a:buNone/>
            </a:pPr>
            <a:endParaRPr lang="it-IT" sz="3200" b="1" dirty="0"/>
          </a:p>
          <a:p>
            <a:pPr marL="0" indent="0" algn="ctr">
              <a:buNone/>
            </a:pPr>
            <a:r>
              <a:rPr lang="it-IT" sz="3200" b="1" dirty="0"/>
              <a:t>Questa è la saggezza comune.  </a:t>
            </a:r>
          </a:p>
          <a:p>
            <a:pPr marL="0" indent="0" algn="ctr">
              <a:buNone/>
            </a:pPr>
            <a:r>
              <a:rPr lang="it-IT" sz="3200" b="1" dirty="0"/>
              <a:t>Ma è  proprio vero? </a:t>
            </a:r>
          </a:p>
        </p:txBody>
      </p:sp>
      <p:pic>
        <p:nvPicPr>
          <p:cNvPr id="5" name="Immagine 4" descr="Immagine che contiene trasporto, satellite, veicolo spaziale, spazio&#10;&#10;Descrizione generata automaticamente">
            <a:extLst>
              <a:ext uri="{FF2B5EF4-FFF2-40B4-BE49-F238E27FC236}">
                <a16:creationId xmlns:a16="http://schemas.microsoft.com/office/drawing/2014/main" id="{AD1D6CBF-D0D1-F971-FF64-EC7165BD5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 y="1729408"/>
            <a:ext cx="4991100" cy="3322320"/>
          </a:xfrm>
          <a:prstGeom prst="rect">
            <a:avLst/>
          </a:prstGeom>
        </p:spPr>
      </p:pic>
    </p:spTree>
    <p:extLst>
      <p:ext uri="{BB962C8B-B14F-4D97-AF65-F5344CB8AC3E}">
        <p14:creationId xmlns:p14="http://schemas.microsoft.com/office/powerpoint/2010/main" val="12198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mappa, atlante&#10;&#10;Descrizione generata automaticamente">
            <a:extLst>
              <a:ext uri="{FF2B5EF4-FFF2-40B4-BE49-F238E27FC236}">
                <a16:creationId xmlns:a16="http://schemas.microsoft.com/office/drawing/2014/main" id="{5904BB8B-C2AE-8EE9-C915-A48122672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576" y="2562622"/>
            <a:ext cx="7505873" cy="3952312"/>
          </a:xfrm>
          <a:prstGeom prst="rect">
            <a:avLst/>
          </a:prstGeom>
        </p:spPr>
      </p:pic>
      <p:sp>
        <p:nvSpPr>
          <p:cNvPr id="4" name="CasellaDiTesto 3">
            <a:extLst>
              <a:ext uri="{FF2B5EF4-FFF2-40B4-BE49-F238E27FC236}">
                <a16:creationId xmlns:a16="http://schemas.microsoft.com/office/drawing/2014/main" id="{B6FF734A-5CD7-523A-F62C-3D6B5F3D1A54}"/>
              </a:ext>
            </a:extLst>
          </p:cNvPr>
          <p:cNvSpPr txBox="1"/>
          <p:nvPr/>
        </p:nvSpPr>
        <p:spPr>
          <a:xfrm>
            <a:off x="152400" y="223520"/>
            <a:ext cx="11836400" cy="2339102"/>
          </a:xfrm>
          <a:prstGeom prst="rect">
            <a:avLst/>
          </a:prstGeom>
          <a:noFill/>
        </p:spPr>
        <p:txBody>
          <a:bodyPr wrap="square" rtlCol="0">
            <a:spAutoFit/>
          </a:bodyPr>
          <a:lstStyle/>
          <a:p>
            <a:pPr algn="ctr"/>
            <a:r>
              <a:rPr lang="it-IT" sz="3200" dirty="0">
                <a:latin typeface="Century Gothic" panose="020B0502020202020204" pitchFamily="34" charset="0"/>
              </a:rPr>
              <a:t>Oggi per gli Stati Uniti, egemoni mondiali,</a:t>
            </a:r>
          </a:p>
          <a:p>
            <a:pPr algn="ctr"/>
            <a:r>
              <a:rPr lang="it-IT" sz="3200" dirty="0">
                <a:latin typeface="Century Gothic" panose="020B0502020202020204" pitchFamily="34" charset="0"/>
              </a:rPr>
              <a:t>proprio come ieri per l’egemone Impero britannico,</a:t>
            </a:r>
          </a:p>
          <a:p>
            <a:pPr algn="ctr"/>
            <a:r>
              <a:rPr lang="it-IT" sz="3200" dirty="0">
                <a:latin typeface="Century Gothic" panose="020B0502020202020204" pitchFamily="34" charset="0"/>
              </a:rPr>
              <a:t> </a:t>
            </a:r>
            <a:r>
              <a:rPr lang="it-IT" sz="3200" dirty="0">
                <a:solidFill>
                  <a:srgbClr val="FF0000"/>
                </a:solidFill>
                <a:latin typeface="Century Gothic" panose="020B0502020202020204" pitchFamily="34" charset="0"/>
              </a:rPr>
              <a:t>il primo imperativo è </a:t>
            </a:r>
            <a:r>
              <a:rPr lang="it-IT" sz="3200" b="1" u="sng" dirty="0">
                <a:solidFill>
                  <a:srgbClr val="FF0000"/>
                </a:solidFill>
                <a:latin typeface="Century Gothic" panose="020B0502020202020204" pitchFamily="34" charset="0"/>
              </a:rPr>
              <a:t>prevenire</a:t>
            </a:r>
            <a:r>
              <a:rPr lang="it-IT" sz="3200" b="1" dirty="0">
                <a:solidFill>
                  <a:srgbClr val="FF0000"/>
                </a:solidFill>
                <a:latin typeface="Century Gothic" panose="020B0502020202020204" pitchFamily="34" charset="0"/>
              </a:rPr>
              <a:t> lo sviluppo </a:t>
            </a:r>
          </a:p>
          <a:p>
            <a:pPr algn="ctr"/>
            <a:r>
              <a:rPr lang="it-IT" sz="3200" b="1" dirty="0">
                <a:solidFill>
                  <a:srgbClr val="FF0000"/>
                </a:solidFill>
                <a:latin typeface="Century Gothic" panose="020B0502020202020204" pitchFamily="34" charset="0"/>
              </a:rPr>
              <a:t>di una potenza </a:t>
            </a:r>
            <a:r>
              <a:rPr lang="it-IT" sz="3200" b="1" u="sng" dirty="0">
                <a:solidFill>
                  <a:srgbClr val="FF0000"/>
                </a:solidFill>
                <a:latin typeface="Century Gothic" panose="020B0502020202020204" pitchFamily="34" charset="0"/>
              </a:rPr>
              <a:t>certamente</a:t>
            </a:r>
            <a:r>
              <a:rPr lang="it-IT" sz="3200" b="1" dirty="0">
                <a:solidFill>
                  <a:srgbClr val="FF0000"/>
                </a:solidFill>
                <a:latin typeface="Century Gothic" panose="020B0502020202020204" pitchFamily="34" charset="0"/>
              </a:rPr>
              <a:t> superiore alla propria</a:t>
            </a:r>
          </a:p>
          <a:p>
            <a:endParaRPr lang="it-IT" dirty="0"/>
          </a:p>
        </p:txBody>
      </p:sp>
    </p:spTree>
    <p:extLst>
      <p:ext uri="{BB962C8B-B14F-4D97-AF65-F5344CB8AC3E}">
        <p14:creationId xmlns:p14="http://schemas.microsoft.com/office/powerpoint/2010/main" val="72984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EE288-C5EA-338F-9C02-115F78A19229}"/>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AC95271D-1EAB-424C-6136-ED9FA3BC8442}"/>
              </a:ext>
            </a:extLst>
          </p:cNvPr>
          <p:cNvSpPr txBox="1"/>
          <p:nvPr/>
        </p:nvSpPr>
        <p:spPr>
          <a:xfrm>
            <a:off x="152400" y="88899"/>
            <a:ext cx="11816522" cy="2246769"/>
          </a:xfrm>
          <a:prstGeom prst="rect">
            <a:avLst/>
          </a:prstGeom>
          <a:noFill/>
        </p:spPr>
        <p:txBody>
          <a:bodyPr wrap="square" rtlCol="0">
            <a:spAutoFit/>
          </a:bodyPr>
          <a:lstStyle/>
          <a:p>
            <a:pPr algn="ctr"/>
            <a:r>
              <a:rPr lang="it-IT" sz="2800" dirty="0">
                <a:latin typeface="Century Gothic" panose="020B0502020202020204" pitchFamily="34" charset="0"/>
              </a:rPr>
              <a:t>Una potenza invincibile sorgerebbe per</a:t>
            </a:r>
          </a:p>
          <a:p>
            <a:pPr marL="457200" indent="-457200">
              <a:buFontTx/>
              <a:buChar char="-"/>
            </a:pPr>
            <a:r>
              <a:rPr lang="it-IT" sz="2800" dirty="0">
                <a:latin typeface="Century Gothic" panose="020B0502020202020204" pitchFamily="34" charset="0"/>
              </a:rPr>
              <a:t>conquista dell’Europa Orientale e Centrale da parte dei Russi, </a:t>
            </a:r>
          </a:p>
          <a:p>
            <a:pPr marL="457200" indent="-457200">
              <a:buFontTx/>
              <a:buChar char="-"/>
            </a:pPr>
            <a:r>
              <a:rPr lang="it-IT" sz="2800" dirty="0">
                <a:latin typeface="Century Gothic" panose="020B0502020202020204" pitchFamily="34" charset="0"/>
              </a:rPr>
              <a:t>oppure stretta alleanza economica e militare fra la  Russia  </a:t>
            </a:r>
          </a:p>
          <a:p>
            <a:pPr algn="ctr"/>
            <a:r>
              <a:rPr lang="it-IT" sz="2800" dirty="0">
                <a:latin typeface="Century Gothic" panose="020B0502020202020204" pitchFamily="34" charset="0"/>
              </a:rPr>
              <a:t>(il paese più esteso del mondo e il più ricco di risorse minerarie) </a:t>
            </a:r>
          </a:p>
          <a:p>
            <a:pPr algn="ctr"/>
            <a:r>
              <a:rPr lang="it-IT" sz="2800" dirty="0">
                <a:latin typeface="Century Gothic" panose="020B0502020202020204" pitchFamily="34" charset="0"/>
              </a:rPr>
              <a:t>e la Cina ( il paese più  popoloso e più laborioso al mondo)</a:t>
            </a:r>
          </a:p>
        </p:txBody>
      </p:sp>
      <p:pic>
        <p:nvPicPr>
          <p:cNvPr id="2" name="Immagine 1" descr="Immagine che contiene testo, mappa, atlante, World&#10;&#10;Il contenuto generato dall'IA potrebbe non essere corretto.">
            <a:extLst>
              <a:ext uri="{FF2B5EF4-FFF2-40B4-BE49-F238E27FC236}">
                <a16:creationId xmlns:a16="http://schemas.microsoft.com/office/drawing/2014/main" id="{AD28A976-C7EF-C652-AEA2-39BCC3858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04" y="2418606"/>
            <a:ext cx="6107596" cy="4207454"/>
          </a:xfrm>
          <a:prstGeom prst="rect">
            <a:avLst/>
          </a:prstGeom>
        </p:spPr>
      </p:pic>
    </p:spTree>
    <p:extLst>
      <p:ext uri="{BB962C8B-B14F-4D97-AF65-F5344CB8AC3E}">
        <p14:creationId xmlns:p14="http://schemas.microsoft.com/office/powerpoint/2010/main" val="1570344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1676</TotalTime>
  <Words>3497</Words>
  <Application>Microsoft Office PowerPoint</Application>
  <PresentationFormat>Widescreen</PresentationFormat>
  <Paragraphs>322</Paragraphs>
  <Slides>34</Slides>
  <Notes>33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Aptos</vt:lpstr>
      <vt:lpstr>Aptos Display</vt:lpstr>
      <vt:lpstr>Arial</vt:lpstr>
      <vt:lpstr>Century Gothic</vt:lpstr>
      <vt:lpstr>Tema di Office</vt:lpstr>
      <vt:lpstr>La presenza di Mackinder  nel pensiero strategico odierno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La Russia non è riuscita a prendersi l’Ucraina!  Non è più una grande potenza.    Ha già perso, ma deve salvare  il salvabile</vt:lpstr>
      <vt:lpstr>Presentazione standard di PowerPoint</vt:lpstr>
      <vt:lpstr>Presentazione standard di PowerPoint</vt:lpstr>
      <vt:lpstr>Si potrebbe presto realizzare la situazione intollerabile  da cui Mackinder ci ha messo in guardia: Russia e Cina alleate  per controllare tutto lo heart-land e insieme attaccare l’esterno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Laura Camis</dc:creator>
  <cp:lastModifiedBy>Laura Camis</cp:lastModifiedBy>
  <cp:revision>54</cp:revision>
  <cp:lastPrinted>2025-03-02T14:39:06Z</cp:lastPrinted>
  <dcterms:created xsi:type="dcterms:W3CDTF">2025-01-15T10:32:33Z</dcterms:created>
  <dcterms:modified xsi:type="dcterms:W3CDTF">2025-04-29T14:00:46Z</dcterms:modified>
</cp:coreProperties>
</file>